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308" r:id="rId7"/>
    <p:sldId id="310" r:id="rId8"/>
    <p:sldId id="327" r:id="rId9"/>
    <p:sldId id="317" r:id="rId10"/>
    <p:sldId id="278" r:id="rId11"/>
    <p:sldId id="279" r:id="rId12"/>
    <p:sldId id="263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787"/>
    <a:srgbClr val="95B3D6"/>
    <a:srgbClr val="005494"/>
    <a:srgbClr val="DE6400"/>
    <a:srgbClr val="4B9400"/>
    <a:srgbClr val="E72900"/>
    <a:srgbClr val="F9EBE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BD870-77BB-4D18-ACD7-E994559297F6}" v="1" dt="2023-06-08T07:52:07.635"/>
    <p1510:client id="{BEA97B97-5751-F2EF-05DC-095F5A1DBA4D}" v="2" dt="2023-06-12T09:11:45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REBOULIN" userId="S::charlotte.reboulin@espoir73.fr::13737a95-0a69-4961-b5ef-00427187e5f8" providerId="AD" clId="Web-{BEA97B97-5751-F2EF-05DC-095F5A1DBA4D}"/>
    <pc:docChg chg="modSld">
      <pc:chgData name="Charlotte REBOULIN" userId="S::charlotte.reboulin@espoir73.fr::13737a95-0a69-4961-b5ef-00427187e5f8" providerId="AD" clId="Web-{BEA97B97-5751-F2EF-05DC-095F5A1DBA4D}" dt="2023-06-12T09:11:45.813" v="1" actId="1076"/>
      <pc:docMkLst>
        <pc:docMk/>
      </pc:docMkLst>
      <pc:sldChg chg="modSp">
        <pc:chgData name="Charlotte REBOULIN" userId="S::charlotte.reboulin@espoir73.fr::13737a95-0a69-4961-b5ef-00427187e5f8" providerId="AD" clId="Web-{BEA97B97-5751-F2EF-05DC-095F5A1DBA4D}" dt="2023-06-12T09:11:45.813" v="1" actId="1076"/>
        <pc:sldMkLst>
          <pc:docMk/>
          <pc:sldMk cId="3477453048" sldId="263"/>
        </pc:sldMkLst>
        <pc:spChg chg="mod">
          <ac:chgData name="Charlotte REBOULIN" userId="S::charlotte.reboulin@espoir73.fr::13737a95-0a69-4961-b5ef-00427187e5f8" providerId="AD" clId="Web-{BEA97B97-5751-F2EF-05DC-095F5A1DBA4D}" dt="2023-06-12T09:11:45.813" v="1" actId="1076"/>
          <ac:spMkLst>
            <pc:docMk/>
            <pc:sldMk cId="3477453048" sldId="263"/>
            <ac:spMk id="2" creationId="{00C9247C-1CEC-8B22-5D29-8D9FEC3768D7}"/>
          </ac:spMkLst>
        </pc:spChg>
      </pc:sldChg>
    </pc:docChg>
  </pc:docChgLst>
  <pc:docChgLst>
    <pc:chgData name="Charlotte REBOULIN" userId="S::charlotte.reboulin@espoir73.fr::13737a95-0a69-4961-b5ef-00427187e5f8" providerId="AD" clId="Web-{31BBD870-77BB-4D18-ACD7-E994559297F6}"/>
    <pc:docChg chg="sldOrd">
      <pc:chgData name="Charlotte REBOULIN" userId="S::charlotte.reboulin@espoir73.fr::13737a95-0a69-4961-b5ef-00427187e5f8" providerId="AD" clId="Web-{31BBD870-77BB-4D18-ACD7-E994559297F6}" dt="2023-06-08T07:52:07.635" v="0"/>
      <pc:docMkLst>
        <pc:docMk/>
      </pc:docMkLst>
      <pc:sldChg chg="ord">
        <pc:chgData name="Charlotte REBOULIN" userId="S::charlotte.reboulin@espoir73.fr::13737a95-0a69-4961-b5ef-00427187e5f8" providerId="AD" clId="Web-{31BBD870-77BB-4D18-ACD7-E994559297F6}" dt="2023-06-08T07:52:07.635" v="0"/>
        <pc:sldMkLst>
          <pc:docMk/>
          <pc:sldMk cId="2829876351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90175283-229A-4F5F-9DFA-1F92EAA92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6F6A4B-6373-4887-89DA-53386FAB4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EE4FF6-492B-4629-BE3A-7BBF34E737FB}" type="datetime1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725007-2A21-48A1-9E5A-231B265B3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C09BF5-426E-412D-AFEA-FE30D83B4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0EFC00-6002-45FF-8385-9CF07DD24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F7B3-A64A-4C4C-8CDB-78231A372741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E82FD2-F864-2E4E-ACF0-2DBC196A70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071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E82FD2-F864-2E4E-ACF0-2DBC196A70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0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23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9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1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46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48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3C4921B-870F-DA4B-99FE-526B47FAF5FF}"/>
              </a:ext>
            </a:extLst>
          </p:cNvPr>
          <p:cNvCxnSpPr/>
          <p:nvPr userDrawn="1"/>
        </p:nvCxnSpPr>
        <p:spPr>
          <a:xfrm flipH="1">
            <a:off x="351011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1">
            <a:extLst>
              <a:ext uri="{FF2B5EF4-FFF2-40B4-BE49-F238E27FC236}">
                <a16:creationId xmlns:a16="http://schemas.microsoft.com/office/drawing/2014/main" id="{3C217E0E-2C1A-4D03-BC55-D7D6609B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879635"/>
            <a:ext cx="7659486" cy="1198178"/>
          </a:xfrm>
          <a:custGeom>
            <a:avLst/>
            <a:gdLst>
              <a:gd name="connsiteX0" fmla="*/ 0 w 7659486"/>
              <a:gd name="connsiteY0" fmla="*/ 0 h 1198178"/>
              <a:gd name="connsiteX1" fmla="*/ 7659486 w 7659486"/>
              <a:gd name="connsiteY1" fmla="*/ 0 h 1198178"/>
              <a:gd name="connsiteX2" fmla="*/ 7355455 w 7659486"/>
              <a:gd name="connsiteY2" fmla="*/ 1198178 h 1198178"/>
              <a:gd name="connsiteX3" fmla="*/ 0 w 7659486"/>
              <a:gd name="connsiteY3" fmla="*/ 1198178 h 11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486" h="1198178">
                <a:moveTo>
                  <a:pt x="0" y="0"/>
                </a:moveTo>
                <a:lnTo>
                  <a:pt x="7659486" y="0"/>
                </a:lnTo>
                <a:lnTo>
                  <a:pt x="7355455" y="1198178"/>
                </a:lnTo>
                <a:lnTo>
                  <a:pt x="0" y="119817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tlCol="0">
            <a:noAutofit/>
          </a:bodyPr>
          <a:lstStyle>
            <a:lvl1pPr>
              <a:defRPr sz="40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16" y="2551819"/>
            <a:ext cx="2952599" cy="178164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B46AC40-4848-C146-B8DE-C805F662D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016" y="983785"/>
            <a:ext cx="8447439" cy="1074828"/>
          </a:xfrm>
        </p:spPr>
        <p:txBody>
          <a:bodyPr rtlCol="0">
            <a:normAutofit/>
          </a:bodyPr>
          <a:lstStyle>
            <a:lvl1pPr>
              <a:defRPr sz="4000" spc="30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966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114" y="6356350"/>
            <a:ext cx="2188029" cy="365125"/>
          </a:xfrm>
        </p:spPr>
        <p:txBody>
          <a:bodyPr rtlCol="0"/>
          <a:lstStyle>
            <a:lvl1pPr algn="r">
              <a:defRPr sz="1000"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9FE6242-19BA-2847-9959-30D6F0E27035}"/>
              </a:ext>
            </a:extLst>
          </p:cNvPr>
          <p:cNvCxnSpPr/>
          <p:nvPr userDrawn="1"/>
        </p:nvCxnSpPr>
        <p:spPr>
          <a:xfrm flipH="1">
            <a:off x="633306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1">
            <a:extLst>
              <a:ext uri="{FF2B5EF4-FFF2-40B4-BE49-F238E27FC236}">
                <a16:creationId xmlns:a16="http://schemas.microsoft.com/office/drawing/2014/main" id="{715A3155-E4BF-478C-8D90-C66F5EB2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6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28600" rtlCol="0" anchor="ctr">
            <a:noAutofit/>
          </a:bodyPr>
          <a:lstStyle>
            <a:lvl1pPr algn="l">
              <a:lnSpc>
                <a:spcPct val="100000"/>
              </a:lnSpc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EDF23CDC-9A9D-5247-AD71-0A10D94BD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16" y="2551819"/>
            <a:ext cx="4413068" cy="3539265"/>
          </a:xfrm>
        </p:spPr>
        <p:txBody>
          <a:bodyPr rtlCol="0">
            <a:normAutofit/>
          </a:bodyPr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342" y="0"/>
            <a:ext cx="5730658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72571D-58D5-4367-9E7E-94A5A5D795B8}"/>
              </a:ext>
            </a:extLst>
          </p:cNvPr>
          <p:cNvSpPr/>
          <p:nvPr userDrawn="1"/>
        </p:nvSpPr>
        <p:spPr>
          <a:xfrm>
            <a:off x="693682" y="2286000"/>
            <a:ext cx="11498318" cy="34163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ACD184E7-842E-4CDA-8022-CFE5CEA0DB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8534400" cy="6858000"/>
          </a:xfrm>
          <a:custGeom>
            <a:avLst/>
            <a:gdLst>
              <a:gd name="connsiteX0" fmla="*/ 0 w 8534400"/>
              <a:gd name="connsiteY0" fmla="*/ 0 h 6858000"/>
              <a:gd name="connsiteX1" fmla="*/ 6827520 w 8534400"/>
              <a:gd name="connsiteY1" fmla="*/ 0 h 6858000"/>
              <a:gd name="connsiteX2" fmla="*/ 7396480 w 8534400"/>
              <a:gd name="connsiteY2" fmla="*/ 2286000 h 6858000"/>
              <a:gd name="connsiteX3" fmla="*/ 693682 w 8534400"/>
              <a:gd name="connsiteY3" fmla="*/ 2286000 h 6858000"/>
              <a:gd name="connsiteX4" fmla="*/ 693682 w 8534400"/>
              <a:gd name="connsiteY4" fmla="*/ 5702300 h 6858000"/>
              <a:gd name="connsiteX5" fmla="*/ 8246759 w 8534400"/>
              <a:gd name="connsiteY5" fmla="*/ 5702300 h 6858000"/>
              <a:gd name="connsiteX6" fmla="*/ 8534400 w 8534400"/>
              <a:gd name="connsiteY6" fmla="*/ 6858000 h 6858000"/>
              <a:gd name="connsiteX7" fmla="*/ 0 w 8534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6827520" y="0"/>
                </a:lnTo>
                <a:lnTo>
                  <a:pt x="7396480" y="2286000"/>
                </a:lnTo>
                <a:lnTo>
                  <a:pt x="693682" y="2286000"/>
                </a:lnTo>
                <a:lnTo>
                  <a:pt x="693682" y="5702300"/>
                </a:lnTo>
                <a:lnTo>
                  <a:pt x="8246759" y="5702300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C650A3-C37B-8949-AAFB-1CA610A432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069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823CE96-7B45-0E4E-8DD2-AAE6F7DB9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5132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F451F20-9248-594B-8CD5-3442A645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032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2008AA3-BEDF-CE40-9D94-F5875454E799}"/>
              </a:ext>
            </a:extLst>
          </p:cNvPr>
          <p:cNvCxnSpPr>
            <a:cxnSpLocks/>
          </p:cNvCxnSpPr>
          <p:nvPr userDrawn="1"/>
        </p:nvCxnSpPr>
        <p:spPr>
          <a:xfrm>
            <a:off x="710823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4" y="879636"/>
            <a:ext cx="6294727" cy="1206888"/>
          </a:xfrm>
          <a:custGeom>
            <a:avLst/>
            <a:gdLst>
              <a:gd name="connsiteX0" fmla="*/ 5986630 w 6294727"/>
              <a:gd name="connsiteY0" fmla="*/ 0 h 1206888"/>
              <a:gd name="connsiteX1" fmla="*/ 6294727 w 6294727"/>
              <a:gd name="connsiteY1" fmla="*/ 1206888 h 1206888"/>
              <a:gd name="connsiteX2" fmla="*/ 0 w 6294727"/>
              <a:gd name="connsiteY2" fmla="*/ 1206888 h 1206888"/>
              <a:gd name="connsiteX3" fmla="*/ 0 w 6294727"/>
              <a:gd name="connsiteY3" fmla="*/ 8709 h 12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4727" h="1206888">
                <a:moveTo>
                  <a:pt x="5986630" y="0"/>
                </a:moveTo>
                <a:lnTo>
                  <a:pt x="6294727" y="1206888"/>
                </a:lnTo>
                <a:lnTo>
                  <a:pt x="0" y="1206888"/>
                </a:lnTo>
                <a:lnTo>
                  <a:pt x="0" y="870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3102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616-26EC-4C55-A649-8CE3419B5834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0571E-27A0-4D90-8CA1-5CF7D9036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65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AA6943C0-A7A3-4C4C-BEB2-9176DE863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047" y="0"/>
            <a:ext cx="8510952" cy="6858000"/>
          </a:xfrm>
          <a:custGeom>
            <a:avLst/>
            <a:gdLst>
              <a:gd name="connsiteX0" fmla="*/ 1706880 w 8510952"/>
              <a:gd name="connsiteY0" fmla="*/ 0 h 6858000"/>
              <a:gd name="connsiteX1" fmla="*/ 8510952 w 8510952"/>
              <a:gd name="connsiteY1" fmla="*/ 0 h 6858000"/>
              <a:gd name="connsiteX2" fmla="*/ 8510952 w 8510952"/>
              <a:gd name="connsiteY2" fmla="*/ 6858000 h 6858000"/>
              <a:gd name="connsiteX3" fmla="*/ 0 w 8510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52" h="6858000">
                <a:moveTo>
                  <a:pt x="1706880" y="0"/>
                </a:moveTo>
                <a:lnTo>
                  <a:pt x="8510952" y="0"/>
                </a:lnTo>
                <a:lnTo>
                  <a:pt x="851095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04F3C93-C085-8A47-9A2A-6AD3F3D69F4E}"/>
              </a:ext>
            </a:extLst>
          </p:cNvPr>
          <p:cNvCxnSpPr/>
          <p:nvPr userDrawn="1"/>
        </p:nvCxnSpPr>
        <p:spPr>
          <a:xfrm flipH="1">
            <a:off x="351011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0">
            <a:extLst>
              <a:ext uri="{FF2B5EF4-FFF2-40B4-BE49-F238E27FC236}">
                <a16:creationId xmlns:a16="http://schemas.microsoft.com/office/drawing/2014/main" id="{941283B3-F5BE-4FDF-829D-D1BE17F71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5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16" y="2551819"/>
            <a:ext cx="2952599" cy="3539265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19933E8-EEFC-754B-93AE-557EFF8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30829" cy="365125"/>
          </a:xfrm>
        </p:spPr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21EDEC1-EB5D-6C48-A2AB-0480881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33BD7B8-5805-4D48-B17D-88E5EE7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FD6AC9F3-6F32-409B-A3B1-EEF36BA066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534400" cy="6858000"/>
          </a:xfrm>
          <a:custGeom>
            <a:avLst/>
            <a:gdLst>
              <a:gd name="connsiteX0" fmla="*/ 0 w 8534400"/>
              <a:gd name="connsiteY0" fmla="*/ 0 h 6858000"/>
              <a:gd name="connsiteX1" fmla="*/ 6827520 w 8534400"/>
              <a:gd name="connsiteY1" fmla="*/ 0 h 6858000"/>
              <a:gd name="connsiteX2" fmla="*/ 7070048 w 8534400"/>
              <a:gd name="connsiteY2" fmla="*/ 974442 h 6858000"/>
              <a:gd name="connsiteX3" fmla="*/ 5680814 w 8534400"/>
              <a:gd name="connsiteY3" fmla="*/ 974442 h 6858000"/>
              <a:gd name="connsiteX4" fmla="*/ 5680814 w 8534400"/>
              <a:gd name="connsiteY4" fmla="*/ 5758652 h 6858000"/>
              <a:gd name="connsiteX5" fmla="*/ 8260785 w 8534400"/>
              <a:gd name="connsiteY5" fmla="*/ 5758652 h 6858000"/>
              <a:gd name="connsiteX6" fmla="*/ 8534400 w 8534400"/>
              <a:gd name="connsiteY6" fmla="*/ 6858000 h 6858000"/>
              <a:gd name="connsiteX7" fmla="*/ 0 w 8534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6827520" y="0"/>
                </a:lnTo>
                <a:lnTo>
                  <a:pt x="7070048" y="974442"/>
                </a:lnTo>
                <a:lnTo>
                  <a:pt x="5680814" y="974442"/>
                </a:lnTo>
                <a:lnTo>
                  <a:pt x="5680814" y="5758652"/>
                </a:lnTo>
                <a:lnTo>
                  <a:pt x="8260785" y="5758652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6FF020-BB93-4C6C-B3ED-8326D424097A}"/>
              </a:ext>
            </a:extLst>
          </p:cNvPr>
          <p:cNvSpPr/>
          <p:nvPr userDrawn="1"/>
        </p:nvSpPr>
        <p:spPr>
          <a:xfrm>
            <a:off x="5680814" y="974442"/>
            <a:ext cx="5228191" cy="478421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06424"/>
            <a:ext cx="4446062" cy="916644"/>
          </a:xfrm>
        </p:spPr>
        <p:txBody>
          <a:bodyPr rtlCol="0" anchor="b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75245"/>
            <a:ext cx="4446062" cy="3295405"/>
          </a:xfrm>
        </p:spPr>
        <p:txBody>
          <a:bodyPr rtlCol="0">
            <a:normAutofit/>
          </a:bodyPr>
          <a:lstStyle>
            <a:lvl1pPr marL="0" indent="0" algn="l">
              <a:lnSpc>
                <a:spcPct val="125000"/>
              </a:lnSpc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04F3C93-C085-8A47-9A2A-6AD3F3D69F4E}"/>
              </a:ext>
            </a:extLst>
          </p:cNvPr>
          <p:cNvCxnSpPr>
            <a:cxnSpLocks/>
          </p:cNvCxnSpPr>
          <p:nvPr userDrawn="1"/>
        </p:nvCxnSpPr>
        <p:spPr>
          <a:xfrm>
            <a:off x="710823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19933E8-EEFC-754B-93AE-557EFF8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30829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21EDEC1-EB5D-6C48-A2AB-0480881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33BD7B8-5805-4D48-B17D-88E5EE7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00B690-D495-014F-8F60-C8152AD122A2}"/>
              </a:ext>
            </a:extLst>
          </p:cNvPr>
          <p:cNvSpPr/>
          <p:nvPr userDrawn="1"/>
        </p:nvSpPr>
        <p:spPr>
          <a:xfrm>
            <a:off x="11504428" y="382772"/>
            <a:ext cx="382772" cy="382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93D3DB60-9D00-2B4C-A1B6-A76F20998922}"/>
              </a:ext>
            </a:extLst>
          </p:cNvPr>
          <p:cNvSpPr/>
          <p:nvPr userDrawn="1"/>
        </p:nvSpPr>
        <p:spPr>
          <a:xfrm>
            <a:off x="11504428" y="974442"/>
            <a:ext cx="382772" cy="382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A4B7F1F1-6439-8D45-8BCD-B68DB64CEDC1}"/>
              </a:ext>
            </a:extLst>
          </p:cNvPr>
          <p:cNvSpPr/>
          <p:nvPr userDrawn="1"/>
        </p:nvSpPr>
        <p:spPr>
          <a:xfrm>
            <a:off x="11504428" y="1566113"/>
            <a:ext cx="382772" cy="38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1B870777-57CE-7A40-BCBA-E189F67DF446}"/>
              </a:ext>
            </a:extLst>
          </p:cNvPr>
          <p:cNvSpPr/>
          <p:nvPr userDrawn="1"/>
        </p:nvSpPr>
        <p:spPr>
          <a:xfrm>
            <a:off x="11504428" y="2157783"/>
            <a:ext cx="382772" cy="382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2A332DFE-5DF9-9744-86D5-7CE052E088CE}"/>
              </a:ext>
            </a:extLst>
          </p:cNvPr>
          <p:cNvSpPr/>
          <p:nvPr userDrawn="1"/>
        </p:nvSpPr>
        <p:spPr>
          <a:xfrm>
            <a:off x="11504428" y="2755481"/>
            <a:ext cx="382772" cy="382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5869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22459DEE-E152-47DA-8D52-C9681014B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043953 w 12192000"/>
              <a:gd name="connsiteY0" fmla="*/ 2205318 h 6858000"/>
              <a:gd name="connsiteX1" fmla="*/ 2043953 w 12192000"/>
              <a:gd name="connsiteY1" fmla="*/ 4518212 h 6858000"/>
              <a:gd name="connsiteX2" fmla="*/ 10148047 w 12192000"/>
              <a:gd name="connsiteY2" fmla="*/ 4518212 h 6858000"/>
              <a:gd name="connsiteX3" fmla="*/ 10148047 w 12192000"/>
              <a:gd name="connsiteY3" fmla="*/ 22053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043953" y="2205318"/>
                </a:moveTo>
                <a:lnTo>
                  <a:pt x="2043953" y="4518212"/>
                </a:lnTo>
                <a:lnTo>
                  <a:pt x="10148047" y="4518212"/>
                </a:lnTo>
                <a:lnTo>
                  <a:pt x="10148047" y="22053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050" y="2665037"/>
            <a:ext cx="7327900" cy="902916"/>
          </a:xfrm>
        </p:spPr>
        <p:txBody>
          <a:bodyPr rtlCol="0" anchor="ctr">
            <a:normAutofit/>
          </a:bodyPr>
          <a:lstStyle>
            <a:lvl1pPr algn="ctr">
              <a:defRPr sz="4000" spc="3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7462" y="3567953"/>
            <a:ext cx="4997076" cy="610066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spc="30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016" y="983785"/>
            <a:ext cx="8447439" cy="1074828"/>
          </a:xfrm>
        </p:spPr>
        <p:txBody>
          <a:bodyPr rtlCol="0">
            <a:normAutofit/>
          </a:bodyPr>
          <a:lstStyle>
            <a:lvl1pPr>
              <a:defRPr sz="4000" spc="30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82161-389A-C649-9A2B-A16F489BB170}"/>
              </a:ext>
            </a:extLst>
          </p:cNvPr>
          <p:cNvSpPr/>
          <p:nvPr userDrawn="1"/>
        </p:nvSpPr>
        <p:spPr>
          <a:xfrm>
            <a:off x="11504428" y="382772"/>
            <a:ext cx="382772" cy="382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AA420-2BBF-AF48-8EF7-EF3CC47451FA}"/>
              </a:ext>
            </a:extLst>
          </p:cNvPr>
          <p:cNvSpPr/>
          <p:nvPr userDrawn="1"/>
        </p:nvSpPr>
        <p:spPr>
          <a:xfrm>
            <a:off x="11504428" y="974442"/>
            <a:ext cx="382772" cy="382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DE653-D0BD-314F-B7B9-FD426A4C487F}"/>
              </a:ext>
            </a:extLst>
          </p:cNvPr>
          <p:cNvSpPr/>
          <p:nvPr userDrawn="1"/>
        </p:nvSpPr>
        <p:spPr>
          <a:xfrm>
            <a:off x="11504428" y="1566113"/>
            <a:ext cx="382772" cy="38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43E8D-A8CD-974D-B3E2-5B4500E55B0A}"/>
              </a:ext>
            </a:extLst>
          </p:cNvPr>
          <p:cNvSpPr/>
          <p:nvPr userDrawn="1"/>
        </p:nvSpPr>
        <p:spPr>
          <a:xfrm>
            <a:off x="11504428" y="2157783"/>
            <a:ext cx="382772" cy="382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540AC-3D9F-5A42-BE59-E7EC044230B4}"/>
              </a:ext>
            </a:extLst>
          </p:cNvPr>
          <p:cNvSpPr/>
          <p:nvPr userDrawn="1"/>
        </p:nvSpPr>
        <p:spPr>
          <a:xfrm>
            <a:off x="11504428" y="2755481"/>
            <a:ext cx="382772" cy="382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AE70196-45DE-CB4D-A7AC-0610E7A187C3}"/>
              </a:ext>
            </a:extLst>
          </p:cNvPr>
          <p:cNvCxnSpPr/>
          <p:nvPr userDrawn="1"/>
        </p:nvCxnSpPr>
        <p:spPr>
          <a:xfrm flipH="1">
            <a:off x="9211669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AE70196-45DE-CB4D-A7AC-0610E7A187C3}"/>
              </a:ext>
            </a:extLst>
          </p:cNvPr>
          <p:cNvCxnSpPr/>
          <p:nvPr userDrawn="1"/>
        </p:nvCxnSpPr>
        <p:spPr>
          <a:xfrm flipH="1">
            <a:off x="9211669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>
            <a:extLst>
              <a:ext uri="{FF2B5EF4-FFF2-40B4-BE49-F238E27FC236}">
                <a16:creationId xmlns:a16="http://schemas.microsoft.com/office/drawing/2014/main" id="{B329649E-3847-4CC6-A84D-56DE76BD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5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28600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E120DB-DDEC-4DDF-8FB4-5C52F8078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3738" y="2705425"/>
            <a:ext cx="10745787" cy="32731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55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764" y="2145265"/>
            <a:ext cx="8348472" cy="2363568"/>
          </a:xfrm>
          <a:noFill/>
        </p:spPr>
        <p:txBody>
          <a:bodyPr rtlCol="0">
            <a:normAutofit/>
          </a:bodyPr>
          <a:lstStyle>
            <a:lvl1pPr algn="ctr">
              <a:defRPr sz="4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B51AFA9-C4C0-D44A-BE1A-30964CBCFE37}"/>
              </a:ext>
            </a:extLst>
          </p:cNvPr>
          <p:cNvSpPr txBox="1">
            <a:spLocks/>
          </p:cNvSpPr>
          <p:nvPr userDrawn="1"/>
        </p:nvSpPr>
        <p:spPr>
          <a:xfrm>
            <a:off x="970130" y="1879594"/>
            <a:ext cx="1141699" cy="1220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300">
                <a:solidFill>
                  <a:schemeClr val="tx2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rtl="0"/>
            <a:r>
              <a:rPr lang="fr-FR" sz="16600" noProof="0">
                <a:solidFill>
                  <a:schemeClr val="accent3">
                    <a:lumMod val="75000"/>
                  </a:schemeClr>
                </a:solidFill>
              </a:rPr>
              <a:t>«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E169998-8E4C-AC45-9496-F3E1D40DD604}"/>
              </a:ext>
            </a:extLst>
          </p:cNvPr>
          <p:cNvSpPr txBox="1">
            <a:spLocks/>
          </p:cNvSpPr>
          <p:nvPr userDrawn="1"/>
        </p:nvSpPr>
        <p:spPr>
          <a:xfrm>
            <a:off x="10408852" y="4443180"/>
            <a:ext cx="1141699" cy="1220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300">
                <a:solidFill>
                  <a:schemeClr val="tx2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rtl="0"/>
            <a:r>
              <a:rPr lang="fr-FR" sz="16600" noProof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3F62FE2-8018-8846-A38A-108C9B02D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2738" y="4526051"/>
            <a:ext cx="3727450" cy="515938"/>
          </a:xfrm>
          <a:noFill/>
        </p:spPr>
        <p:txBody>
          <a:bodyPr rtlCol="0">
            <a:noAutofit/>
          </a:bodyPr>
          <a:lstStyle>
            <a:lvl1pPr marL="0" indent="0" algn="r">
              <a:buNone/>
              <a:defRPr sz="2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r">
              <a:buNone/>
              <a:defRPr sz="1800">
                <a:solidFill>
                  <a:schemeClr val="tx2"/>
                </a:solidFill>
                <a:latin typeface="Tw Cen MT" panose="020B0602020104020603" pitchFamily="34" charset="77"/>
              </a:defRPr>
            </a:lvl2pPr>
            <a:lvl3pPr marL="914400" indent="0" algn="r">
              <a:buNone/>
              <a:defRPr sz="1600">
                <a:solidFill>
                  <a:schemeClr val="tx2"/>
                </a:solidFill>
                <a:latin typeface="Tw Cen MT" panose="020B0602020104020603" pitchFamily="34" charset="77"/>
              </a:defRPr>
            </a:lvl3pPr>
            <a:lvl4pPr marL="1371600" indent="0" algn="r">
              <a:buNone/>
              <a:defRPr sz="1400">
                <a:solidFill>
                  <a:schemeClr val="tx2"/>
                </a:solidFill>
                <a:latin typeface="Tw Cen MT" panose="020B0602020104020603" pitchFamily="34" charset="77"/>
              </a:defRPr>
            </a:lvl4pPr>
            <a:lvl5pPr marL="1828800" indent="0" algn="r">
              <a:buNone/>
              <a:defRPr sz="1400">
                <a:solidFill>
                  <a:schemeClr val="tx2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5933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écouvrez l’équi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01F428E6-A8A2-E844-9C02-078ED4D99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27B76286-63A1-AF4F-B23C-363AA8A847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8044" y="2405063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4F5D22F-DDAB-8A40-B9D8-54ACF9C0E0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0773" y="2498043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970178A-7D91-5F40-B3BD-58988D1D23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0773" y="2922586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1" name="Espace réservé d’image 16">
            <a:extLst>
              <a:ext uri="{FF2B5EF4-FFF2-40B4-BE49-F238E27FC236}">
                <a16:creationId xmlns:a16="http://schemas.microsoft.com/office/drawing/2014/main" id="{6D61AF1F-6298-744E-B9E2-999EED4A1E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38044" y="4021592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B409E4EC-6771-344F-AC49-F0493C4E50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0773" y="4114572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22E21560-0E2C-7E48-882F-77B02B0CE3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0773" y="4539115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30" name="Espace réservé d’image 16">
            <a:extLst>
              <a:ext uri="{FF2B5EF4-FFF2-40B4-BE49-F238E27FC236}">
                <a16:creationId xmlns:a16="http://schemas.microsoft.com/office/drawing/2014/main" id="{E38C0995-936E-464D-86FA-9C8847D9C4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10265" y="2405063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00F264F2-A8BF-BF4E-82E5-457A75FF3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2994" y="2498043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C969F956-9E58-0C47-8A73-BA93723042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2994" y="2922586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33" name="Espace réservé d’image 16">
            <a:extLst>
              <a:ext uri="{FF2B5EF4-FFF2-40B4-BE49-F238E27FC236}">
                <a16:creationId xmlns:a16="http://schemas.microsoft.com/office/drawing/2014/main" id="{3A0B62B7-7680-5D4B-BC6D-4FFA4956151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10265" y="4021592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6C664169-B5AF-FB46-AA38-C9DDC1EB8F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2994" y="4114572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id="{EB349D7E-9425-EA4B-906F-145652D007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994" y="4539115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E6971742-A7E0-0D4A-AE6E-496FB9EC1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017" y="978408"/>
            <a:ext cx="8357616" cy="1088136"/>
          </a:xfrm>
        </p:spPr>
        <p:txBody>
          <a:bodyPr rtlCol="0" anchor="ctr">
            <a:norm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718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écouvrez l’équip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01F428E6-A8A2-E844-9C02-078ED4D99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27B76286-63A1-AF4F-B23C-363AA8A847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8044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4F5D22F-DDAB-8A40-B9D8-54ACF9C0E0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044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970178A-7D91-5F40-B3BD-58988D1D23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044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4" name="Espace réservé d’image 16">
            <a:extLst>
              <a:ext uri="{FF2B5EF4-FFF2-40B4-BE49-F238E27FC236}">
                <a16:creationId xmlns:a16="http://schemas.microsoft.com/office/drawing/2014/main" id="{6A88DE59-CC76-784E-91CC-86A873E12B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9251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EC7436AA-C631-914A-893C-01BFCB514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9251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7D3267A9-41C6-6D41-B94A-AF3A0B8D3C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9251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7" name="Espace réservé d’image 16">
            <a:extLst>
              <a:ext uri="{FF2B5EF4-FFF2-40B4-BE49-F238E27FC236}">
                <a16:creationId xmlns:a16="http://schemas.microsoft.com/office/drawing/2014/main" id="{0CA14719-28D1-1245-82ED-C30AEA3FF5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5955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0F20BEC-0D1F-424C-A708-3CD1B159CB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5955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1AF30013-E0ED-7F43-83DA-D58BF2C564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5955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36" name="Espace réservé d’image 16">
            <a:extLst>
              <a:ext uri="{FF2B5EF4-FFF2-40B4-BE49-F238E27FC236}">
                <a16:creationId xmlns:a16="http://schemas.microsoft.com/office/drawing/2014/main" id="{6F279F35-215F-8247-9F1E-B98FCFCBDC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97162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A61B963F-0880-1E47-A659-7FC76D4D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162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50E852F6-B5E8-8B43-801C-1C4F7B19A5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7162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39" name="Espace réservé d’image 16">
            <a:extLst>
              <a:ext uri="{FF2B5EF4-FFF2-40B4-BE49-F238E27FC236}">
                <a16:creationId xmlns:a16="http://schemas.microsoft.com/office/drawing/2014/main" id="{4FA256BD-105F-BE40-B47B-B9E1894250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8044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0" name="Espace réservé du texte 18">
            <a:extLst>
              <a:ext uri="{FF2B5EF4-FFF2-40B4-BE49-F238E27FC236}">
                <a16:creationId xmlns:a16="http://schemas.microsoft.com/office/drawing/2014/main" id="{6A4AC0F6-874C-7C4C-9547-94508CE42D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8044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41" name="Espace réservé du texte 18">
            <a:extLst>
              <a:ext uri="{FF2B5EF4-FFF2-40B4-BE49-F238E27FC236}">
                <a16:creationId xmlns:a16="http://schemas.microsoft.com/office/drawing/2014/main" id="{EA3CCA23-6E76-8F41-9FED-4DB323AEC8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8044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42" name="Espace réservé d’image 16">
            <a:extLst>
              <a:ext uri="{FF2B5EF4-FFF2-40B4-BE49-F238E27FC236}">
                <a16:creationId xmlns:a16="http://schemas.microsoft.com/office/drawing/2014/main" id="{C2654D0F-1EF0-C945-B023-1561C866903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19251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3" name="Espace réservé du texte 18">
            <a:extLst>
              <a:ext uri="{FF2B5EF4-FFF2-40B4-BE49-F238E27FC236}">
                <a16:creationId xmlns:a16="http://schemas.microsoft.com/office/drawing/2014/main" id="{117D52FF-094D-6749-8A26-B894CEF6AC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19251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0052C3E7-B5A5-E44C-91BD-16DB655583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19251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45" name="Espace réservé d’image 16">
            <a:extLst>
              <a:ext uri="{FF2B5EF4-FFF2-40B4-BE49-F238E27FC236}">
                <a16:creationId xmlns:a16="http://schemas.microsoft.com/office/drawing/2014/main" id="{D4C618F6-4987-274F-8D08-0934922ACA5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955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6" name="Espace réservé du texte 18">
            <a:extLst>
              <a:ext uri="{FF2B5EF4-FFF2-40B4-BE49-F238E27FC236}">
                <a16:creationId xmlns:a16="http://schemas.microsoft.com/office/drawing/2014/main" id="{04553546-0C16-4843-8655-70FFDC038A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15955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0F174D17-C816-804A-BED4-E43623C466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5955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48" name="Espace réservé d’image 16">
            <a:extLst>
              <a:ext uri="{FF2B5EF4-FFF2-40B4-BE49-F238E27FC236}">
                <a16:creationId xmlns:a16="http://schemas.microsoft.com/office/drawing/2014/main" id="{3A5BCDFF-966C-EE4B-B676-0DC4FE521CD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097162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9" name="Espace réservé du texte 18">
            <a:extLst>
              <a:ext uri="{FF2B5EF4-FFF2-40B4-BE49-F238E27FC236}">
                <a16:creationId xmlns:a16="http://schemas.microsoft.com/office/drawing/2014/main" id="{3E877DB1-D772-1B4C-8F31-F2C6ACE01C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7162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50" name="Espace réservé du texte 18">
            <a:extLst>
              <a:ext uri="{FF2B5EF4-FFF2-40B4-BE49-F238E27FC236}">
                <a16:creationId xmlns:a16="http://schemas.microsoft.com/office/drawing/2014/main" id="{BE7B6561-93FC-9B47-B1F2-95F66BC3A85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7162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373FEBAB-37BE-6B43-AFCA-653DB9B95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017" y="1033272"/>
            <a:ext cx="8357616" cy="969264"/>
          </a:xfrm>
        </p:spPr>
        <p:txBody>
          <a:bodyPr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2406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50" baseline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3" r:id="rId3"/>
    <p:sldLayoutId id="2147483670" r:id="rId4"/>
    <p:sldLayoutId id="2147483672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71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lickr.com/photos/alanosaur/4202665060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permacultuur.org/cursus-sociale-permacultuu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’image 11" descr="Une image contenant personne, en bois, main, bois&#10;&#10;Description générée automatiquement">
            <a:extLst>
              <a:ext uri="{FF2B5EF4-FFF2-40B4-BE49-F238E27FC236}">
                <a16:creationId xmlns:a16="http://schemas.microsoft.com/office/drawing/2014/main" id="{AEC58393-FADE-4230-9BF7-311D876214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81047" y="10"/>
            <a:ext cx="8510952" cy="6857990"/>
          </a:xfr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734037"/>
            <a:ext cx="7749278" cy="1343777"/>
          </a:xfrm>
          <a:solidFill>
            <a:srgbClr val="757787"/>
          </a:solidFill>
        </p:spPr>
        <p:txBody>
          <a:bodyPr wrap="square" rtlCol="0" anchor="ctr">
            <a:noAutofit/>
          </a:bodyPr>
          <a:lstStyle/>
          <a:p>
            <a:pPr rtl="0"/>
            <a:r>
              <a:rPr lang="fr-FR" sz="2800" b="1" dirty="0">
                <a:latin typeface="Source Sans Pro" panose="020B0503030403020204" pitchFamily="34" charset="0"/>
                <a:cs typeface="Arial" panose="020B0604020202020204" pitchFamily="34" charset="0"/>
              </a:rPr>
              <a:t>Accompagnement d’adultes en situation de handicap psychique vers le rétablissement</a:t>
            </a:r>
            <a:endParaRPr lang="fr-FR" sz="2800" b="1" dirty="0">
              <a:latin typeface="Source Sans Pro" panose="020B050303040302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343543E-ED38-8BE3-EA95-0B7FB4DA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r-FR" noProof="0" smtClean="0"/>
              <a:pPr rtl="0">
                <a:spcAft>
                  <a:spcPts val="600"/>
                </a:spcAft>
              </a:pPr>
              <a:t>1</a:t>
            </a:fld>
            <a:endParaRPr lang="fr-FR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EDD6E1-E9B3-0914-A7D6-EC9DEC571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33" y="1957155"/>
            <a:ext cx="2943689" cy="29436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55969AB-F5B8-EE05-803F-385FFC806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573"/>
            <a:ext cx="12192000" cy="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d’image 30">
            <a:extLst>
              <a:ext uri="{FF2B5EF4-FFF2-40B4-BE49-F238E27FC236}">
                <a16:creationId xmlns:a16="http://schemas.microsoft.com/office/drawing/2014/main" id="{159EB775-0BAB-413A-A0AB-B56D3C0446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119" y="0"/>
            <a:ext cx="7906880" cy="6858000"/>
          </a:xfrm>
        </p:spPr>
      </p:pic>
      <p:sp>
        <p:nvSpPr>
          <p:cNvPr id="51" name="Titre 50">
            <a:extLst>
              <a:ext uri="{FF2B5EF4-FFF2-40B4-BE49-F238E27FC236}">
                <a16:creationId xmlns:a16="http://schemas.microsoft.com/office/drawing/2014/main" id="{92016388-C216-491D-B032-A86FF344C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5"/>
            <a:ext cx="6192892" cy="1198179"/>
          </a:xfrm>
          <a:solidFill>
            <a:srgbClr val="757787"/>
          </a:solidFill>
        </p:spPr>
        <p:txBody>
          <a:bodyPr rtlCol="0"/>
          <a:lstStyle/>
          <a:p>
            <a:r>
              <a:rPr lang="fr-FR" sz="2800" b="1" dirty="0">
                <a:latin typeface="Source Sans Pro" panose="020B0503030403020204" pitchFamily="34" charset="0"/>
                <a:cs typeface="Arial" panose="020B0604020202020204" pitchFamily="34" charset="0"/>
              </a:rPr>
              <a:t>4 territoires d’intervention en Savoie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451CBB1-D6CD-A445-96C5-A99E4824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2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542ED0-06D4-BCDD-42B1-8B4481AA5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573"/>
            <a:ext cx="12192000" cy="1447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A1AF57-4F37-CC99-312D-8E714CA5D86A}"/>
              </a:ext>
            </a:extLst>
          </p:cNvPr>
          <p:cNvSpPr txBox="1"/>
          <p:nvPr/>
        </p:nvSpPr>
        <p:spPr>
          <a:xfrm>
            <a:off x="653294" y="2213122"/>
            <a:ext cx="609669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fr-FR" b="1" dirty="0">
                <a:solidFill>
                  <a:srgbClr val="7577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Albertville</a:t>
            </a:r>
          </a:p>
          <a:p>
            <a:pPr marL="0" indent="0">
              <a:buNone/>
              <a:defRPr/>
            </a:pPr>
            <a:endParaRPr lang="fr-FR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1400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b="1" dirty="0">
                <a:solidFill>
                  <a:srgbClr val="7577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Chambéry</a:t>
            </a:r>
          </a:p>
          <a:p>
            <a:pPr marL="0" indent="0">
              <a:buNone/>
              <a:defRPr/>
            </a:pPr>
            <a:endParaRPr lang="fr-FR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1400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b="1" dirty="0">
                <a:solidFill>
                  <a:srgbClr val="7577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Aix-Les-Bains</a:t>
            </a:r>
          </a:p>
          <a:p>
            <a:pPr marL="0" indent="0">
              <a:buNone/>
              <a:defRPr/>
            </a:pPr>
            <a:endParaRPr lang="fr-FR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b="1" dirty="0">
              <a:solidFill>
                <a:srgbClr val="7577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b="1" dirty="0">
                <a:solidFill>
                  <a:srgbClr val="7577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Chartreuse</a:t>
            </a:r>
          </a:p>
          <a:p>
            <a:pPr marL="0" indent="0">
              <a:buNone/>
              <a:defRPr/>
            </a:pPr>
            <a:endParaRPr lang="fr-FR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 descr="Une image contenant Graphique, Police, graphisme, cercle&#10;&#10;Description générée automatiquement">
            <a:extLst>
              <a:ext uri="{FF2B5EF4-FFF2-40B4-BE49-F238E27FC236}">
                <a16:creationId xmlns:a16="http://schemas.microsoft.com/office/drawing/2014/main" id="{3A438DCB-39B1-D3D5-CEB4-69EFD739E8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6" y="2544956"/>
            <a:ext cx="975869" cy="762416"/>
          </a:xfrm>
          <a:prstGeom prst="rect">
            <a:avLst/>
          </a:prstGeom>
        </p:spPr>
      </p:pic>
      <p:pic>
        <p:nvPicPr>
          <p:cNvPr id="12" name="Image 11" descr="Une image contenant Graphique, Police, Caractère coloré, graphisme&#10;&#10;Description générée automatiquement">
            <a:extLst>
              <a:ext uri="{FF2B5EF4-FFF2-40B4-BE49-F238E27FC236}">
                <a16:creationId xmlns:a16="http://schemas.microsoft.com/office/drawing/2014/main" id="{AE39100F-2FAC-2D78-4494-2846BA184A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07" y="2622763"/>
            <a:ext cx="872454" cy="6462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800526-BA5A-C526-AE2A-771654F3F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13" y="2774061"/>
            <a:ext cx="1060505" cy="450873"/>
          </a:xfrm>
          <a:prstGeom prst="rect">
            <a:avLst/>
          </a:prstGeom>
        </p:spPr>
      </p:pic>
      <p:pic>
        <p:nvPicPr>
          <p:cNvPr id="16" name="Image 15" descr="Une image contenant Graphique, Police, Caractère coloré, graphisme&#10;&#10;Description générée automatiquement">
            <a:extLst>
              <a:ext uri="{FF2B5EF4-FFF2-40B4-BE49-F238E27FC236}">
                <a16:creationId xmlns:a16="http://schemas.microsoft.com/office/drawing/2014/main" id="{B23830CF-920C-92BA-9907-49EF1D98ED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4" y="3618236"/>
            <a:ext cx="937241" cy="694188"/>
          </a:xfrm>
          <a:prstGeom prst="rect">
            <a:avLst/>
          </a:prstGeom>
        </p:spPr>
      </p:pic>
      <p:pic>
        <p:nvPicPr>
          <p:cNvPr id="18" name="Image 1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FB7C362-9191-81AC-ECB8-1B8B4B94FA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13" y="3670576"/>
            <a:ext cx="1385137" cy="589508"/>
          </a:xfrm>
          <a:prstGeom prst="rect">
            <a:avLst/>
          </a:prstGeom>
        </p:spPr>
      </p:pic>
      <p:pic>
        <p:nvPicPr>
          <p:cNvPr id="20" name="Image 19" descr="Une image contenant Graphique, Police, graphisme, Caractère coloré&#10;&#10;Description générée automatiquement">
            <a:extLst>
              <a:ext uri="{FF2B5EF4-FFF2-40B4-BE49-F238E27FC236}">
                <a16:creationId xmlns:a16="http://schemas.microsoft.com/office/drawing/2014/main" id="{71271038-7949-7168-C3EB-9B7FD545BCA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4" y="4683733"/>
            <a:ext cx="937241" cy="694314"/>
          </a:xfrm>
          <a:prstGeom prst="rect">
            <a:avLst/>
          </a:prstGeom>
        </p:spPr>
      </p:pic>
      <p:pic>
        <p:nvPicPr>
          <p:cNvPr id="22" name="Image 21" descr="Une image contenant Graphique, Police, Caractère coloré, graphisme&#10;&#10;Description générée automatiquement">
            <a:extLst>
              <a:ext uri="{FF2B5EF4-FFF2-40B4-BE49-F238E27FC236}">
                <a16:creationId xmlns:a16="http://schemas.microsoft.com/office/drawing/2014/main" id="{7A32809F-8BAB-BE78-36B9-A7D6AC89314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1" y="4692869"/>
            <a:ext cx="969422" cy="718344"/>
          </a:xfrm>
          <a:prstGeom prst="rect">
            <a:avLst/>
          </a:prstGeom>
        </p:spPr>
      </p:pic>
      <p:pic>
        <p:nvPicPr>
          <p:cNvPr id="24" name="Image 23" descr="Une image contenant Graphique, Police, Caractère coloré, graphisme&#10;&#10;Description générée automatiquement">
            <a:extLst>
              <a:ext uri="{FF2B5EF4-FFF2-40B4-BE49-F238E27FC236}">
                <a16:creationId xmlns:a16="http://schemas.microsoft.com/office/drawing/2014/main" id="{8B945146-BA03-ABB2-75C0-C4FF941BABB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9" y="5751556"/>
            <a:ext cx="969422" cy="7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50">
            <a:extLst>
              <a:ext uri="{FF2B5EF4-FFF2-40B4-BE49-F238E27FC236}">
                <a16:creationId xmlns:a16="http://schemas.microsoft.com/office/drawing/2014/main" id="{92016388-C216-491D-B032-A86FF344C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5"/>
            <a:ext cx="6192892" cy="1198179"/>
          </a:xfrm>
          <a:solidFill>
            <a:srgbClr val="757787"/>
          </a:solidFill>
        </p:spPr>
        <p:txBody>
          <a:bodyPr rtlCol="0"/>
          <a:lstStyle/>
          <a:p>
            <a:pPr rtl="0"/>
            <a:r>
              <a:rPr lang="fr-FR" sz="2800" b="1" dirty="0">
                <a:latin typeface="Source Sans Pro"/>
                <a:ea typeface="Source Sans Pro"/>
              </a:rPr>
              <a:t>ACCOMPAGNER LES PARCOURS</a:t>
            </a:r>
            <a:endParaRPr lang="fr-FR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683" y="2228068"/>
            <a:ext cx="7946977" cy="3539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de vie	 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d’insertion professionnelle 			           	   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pour des situations complexes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	8 Coordinatrices de Parcours</a:t>
            </a:r>
          </a:p>
          <a:p>
            <a:pPr marL="0" indent="0">
              <a:buNone/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Plus de 350 projets de vie ou d’insertion professionnelle formalisés chaque année</a:t>
            </a:r>
          </a:p>
          <a:p>
            <a:pPr>
              <a:spcBef>
                <a:spcPct val="20000"/>
              </a:spcBef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451CBB1-D6CD-A445-96C5-A99E4824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3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542ED0-06D4-BCDD-42B1-8B4481AA5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573"/>
            <a:ext cx="12192000" cy="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’image 40">
            <a:extLst>
              <a:ext uri="{FF2B5EF4-FFF2-40B4-BE49-F238E27FC236}">
                <a16:creationId xmlns:a16="http://schemas.microsoft.com/office/drawing/2014/main" id="{582E95C1-3784-5B8A-3AC1-264CFE77D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1"/>
          <a:stretch/>
        </p:blipFill>
        <p:spPr>
          <a:xfrm>
            <a:off x="6213715" y="0"/>
            <a:ext cx="5978285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</p:pic>
      <p:sp>
        <p:nvSpPr>
          <p:cNvPr id="51" name="Titre 50">
            <a:extLst>
              <a:ext uri="{FF2B5EF4-FFF2-40B4-BE49-F238E27FC236}">
                <a16:creationId xmlns:a16="http://schemas.microsoft.com/office/drawing/2014/main" id="{92016388-C216-491D-B032-A86FF344C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5"/>
            <a:ext cx="6192892" cy="1198179"/>
          </a:xfrm>
          <a:solidFill>
            <a:srgbClr val="757787"/>
          </a:solidFill>
        </p:spPr>
        <p:txBody>
          <a:bodyPr rtlCol="0"/>
          <a:lstStyle/>
          <a:p>
            <a:pPr rtl="0"/>
            <a:r>
              <a:rPr lang="fr-FR" sz="2800" b="1" dirty="0">
                <a:latin typeface="Source Sans Pro"/>
                <a:ea typeface="Source Sans Pro"/>
              </a:rPr>
              <a:t>UN TOIT D’ABORD</a:t>
            </a:r>
            <a:endParaRPr lang="fr-FR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51" y="2228068"/>
            <a:ext cx="8343980" cy="40343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80 chambres en structure collective	 </a:t>
            </a:r>
          </a:p>
          <a:p>
            <a:pPr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(Albertville et Aix-Les-Bains)</a:t>
            </a:r>
          </a:p>
          <a:p>
            <a:pPr marL="0" indent="0">
              <a:buNone/>
              <a:defRPr/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20 places de colocations accompagnées </a:t>
            </a:r>
          </a:p>
          <a:p>
            <a:pPr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(Chartreuse)</a:t>
            </a:r>
          </a:p>
          <a:p>
            <a:pPr marL="0" indent="0">
              <a:buNone/>
              <a:defRPr/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23 appartements en « intermédiation locative »</a:t>
            </a:r>
          </a:p>
          <a:p>
            <a:pPr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- Résidence sociale à Aix-Les Bains</a:t>
            </a:r>
          </a:p>
          <a:p>
            <a:pPr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- Habitat inclusif à Albertville et Moutiers</a:t>
            </a:r>
          </a:p>
          <a:p>
            <a:pPr>
              <a:defRPr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- Foyer d’hébergement diffus en Chartreuse</a:t>
            </a:r>
            <a:endParaRPr lang="fr-FR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451CBB1-D6CD-A445-96C5-A99E4824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542ED0-06D4-BCDD-42B1-8B4481AA5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573"/>
            <a:ext cx="12192000" cy="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50">
            <a:extLst>
              <a:ext uri="{FF2B5EF4-FFF2-40B4-BE49-F238E27FC236}">
                <a16:creationId xmlns:a16="http://schemas.microsoft.com/office/drawing/2014/main" id="{92016388-C216-491D-B032-A86FF344C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5"/>
            <a:ext cx="6192892" cy="1198179"/>
          </a:xfrm>
          <a:solidFill>
            <a:srgbClr val="757787"/>
          </a:solidFill>
        </p:spPr>
        <p:txBody>
          <a:bodyPr rtlCol="0"/>
          <a:lstStyle/>
          <a:p>
            <a:pPr rtl="0"/>
            <a:r>
              <a:rPr lang="fr-FR" sz="2800" b="1" dirty="0">
                <a:latin typeface="Source Sans Pro"/>
                <a:ea typeface="Source Sans Pro"/>
              </a:rPr>
              <a:t>PRESTATIONS DE SOINS</a:t>
            </a:r>
            <a:endParaRPr lang="fr-FR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683" y="2437002"/>
            <a:ext cx="7946977" cy="3330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Coordination avec les acteurs du soin </a:t>
            </a:r>
          </a:p>
          <a:p>
            <a:pPr marL="0" indent="0">
              <a:buNone/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Actions de prévention</a:t>
            </a:r>
          </a:p>
          <a:p>
            <a:pPr marL="0" indent="0">
              <a:buNone/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Prestations directes (Albertville et Aix-Les-Bains)</a:t>
            </a:r>
          </a:p>
          <a:p>
            <a:pPr>
              <a:spcBef>
                <a:spcPct val="20000"/>
              </a:spcBef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451CBB1-D6CD-A445-96C5-A99E4824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5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542ED0-06D4-BCDD-42B1-8B4481AA5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573"/>
            <a:ext cx="12192000" cy="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FA23B7-9273-E9B2-B715-CB052BB7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9/10/2021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CE4F3A-B307-08D3-DDF1-234B7502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AF29D1-2A0B-3E9F-1F90-3C50D2BD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6</a:t>
            </a:fld>
            <a:endParaRPr lang="fr-FR" noProof="0"/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B16E739D-F74B-DC44-2377-A87BB4B82C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A85545B-DE9A-7DAF-E687-C410CAADDED4}"/>
              </a:ext>
            </a:extLst>
          </p:cNvPr>
          <p:cNvSpPr txBox="1">
            <a:spLocks/>
          </p:cNvSpPr>
          <p:nvPr/>
        </p:nvSpPr>
        <p:spPr>
          <a:xfrm>
            <a:off x="465083" y="348476"/>
            <a:ext cx="6803978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rgbClr val="757787"/>
          </a:solidFill>
        </p:spPr>
        <p:txBody>
          <a:bodyPr vert="horz" wrap="square" lIns="2286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300" baseline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Source Sans Pro"/>
                <a:ea typeface="Source Sans Pro"/>
              </a:rPr>
              <a:t>PRESTATIONS D’AUTONOMIE</a:t>
            </a:r>
            <a:endParaRPr lang="fr-FR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78807C-FB06-B8C2-C104-4F25CE3C2840}"/>
              </a:ext>
            </a:extLst>
          </p:cNvPr>
          <p:cNvSpPr/>
          <p:nvPr/>
        </p:nvSpPr>
        <p:spPr>
          <a:xfrm>
            <a:off x="4966282" y="1599096"/>
            <a:ext cx="7021586" cy="4193502"/>
          </a:xfrm>
          <a:prstGeom prst="rect">
            <a:avLst/>
          </a:prstGeom>
          <a:solidFill>
            <a:srgbClr val="757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032EDF3E-65DE-9D6E-3286-9A09E2FDA925}"/>
              </a:ext>
            </a:extLst>
          </p:cNvPr>
          <p:cNvSpPr txBox="1">
            <a:spLocks/>
          </p:cNvSpPr>
          <p:nvPr/>
        </p:nvSpPr>
        <p:spPr>
          <a:xfrm>
            <a:off x="5025003" y="2181137"/>
            <a:ext cx="7092894" cy="35547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solidFill>
                  <a:schemeClr val="bg1"/>
                </a:solidFill>
                <a:cs typeface="Arial" panose="020B0604020202020204" pitchFamily="34" charset="0"/>
              </a:rPr>
              <a:t>Accompagnement pour les gestes de la vie quotidienne</a:t>
            </a:r>
          </a:p>
          <a:p>
            <a:pPr marL="536575" lvl="2" indent="-268288"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90 personnes sur Albertville, Aix-Les-Bains, Chartreuse</a:t>
            </a:r>
          </a:p>
          <a:p>
            <a:pPr marL="0" indent="0">
              <a:buNone/>
              <a:defRPr/>
            </a:pPr>
            <a:endParaRPr lang="fr-FR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solidFill>
                  <a:schemeClr val="bg1"/>
                </a:solidFill>
                <a:cs typeface="Arial" panose="020B0604020202020204" pitchFamily="34" charset="0"/>
              </a:rPr>
              <a:t>Accompagnement pour gérer son logement dans la cité</a:t>
            </a:r>
          </a:p>
          <a:p>
            <a:pPr indent="-47625"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50 personnes sur Albertville, Moutiers, Aix-Les-Bains, Chartreuse</a:t>
            </a:r>
          </a:p>
        </p:txBody>
      </p:sp>
      <p:sp>
        <p:nvSpPr>
          <p:cNvPr id="16" name="AutoShape 2" descr="Les gens d'affaires mettent leurs mains ensemble. Concept d'intégration, de travail d'équipe et de partenariat. double exposition">
            <a:extLst>
              <a:ext uri="{FF2B5EF4-FFF2-40B4-BE49-F238E27FC236}">
                <a16:creationId xmlns:a16="http://schemas.microsoft.com/office/drawing/2014/main" id="{5EFC3CB1-8D27-BDBC-6330-DC3154EE5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4" descr="Les gens d'affaires mettent leurs mains ensemble. Concept d'intégration, de travail d'équipe et de partenariat. double exposition">
            <a:extLst>
              <a:ext uri="{FF2B5EF4-FFF2-40B4-BE49-F238E27FC236}">
                <a16:creationId xmlns:a16="http://schemas.microsoft.com/office/drawing/2014/main" id="{510A7F5F-BF7C-E7CD-816D-15CA7BC66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1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space réservé d’image 35">
            <a:extLst>
              <a:ext uri="{FF2B5EF4-FFF2-40B4-BE49-F238E27FC236}">
                <a16:creationId xmlns:a16="http://schemas.microsoft.com/office/drawing/2014/main" id="{D7A6C408-D15C-C140-8E3E-B96A9E60D4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04561A-DD07-7A4D-A8B3-190519B5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30829" cy="365125"/>
          </a:xfrm>
        </p:spPr>
        <p:txBody>
          <a:bodyPr rtlCol="0"/>
          <a:lstStyle/>
          <a:p>
            <a:pPr rtl="0"/>
            <a:r>
              <a:rPr lang="fr-FR"/>
              <a:t>08/03/2023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4E9B7C-11D8-F940-9059-4281229A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33671E-3D74-0EF6-C190-24AE8A72CFE7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www.permacultuur.org/cursus-sociale-permacultuur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-nc-nd/3.0/"/>
              </a:rPr>
              <a:t>CC BY-NC-ND</a:t>
            </a:r>
            <a:endParaRPr lang="fr-FR" sz="90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8E81596A-15A2-2C16-9562-1EDD903DC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573"/>
            <a:ext cx="12192000" cy="1447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F31909-A491-9705-DC57-BE1B9572DF8E}"/>
              </a:ext>
            </a:extLst>
          </p:cNvPr>
          <p:cNvSpPr/>
          <p:nvPr/>
        </p:nvSpPr>
        <p:spPr>
          <a:xfrm>
            <a:off x="693682" y="2363114"/>
            <a:ext cx="7840717" cy="3085523"/>
          </a:xfrm>
          <a:prstGeom prst="rect">
            <a:avLst/>
          </a:prstGeom>
          <a:solidFill>
            <a:srgbClr val="75778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150 personnes accompagnées pour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Se déplacer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S’insérer dans la vie sociale de proximité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Accéder aux loisirs, au sport…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La citoyenneté…</a:t>
            </a:r>
          </a:p>
          <a:p>
            <a:pPr marL="0" indent="0">
              <a:buNone/>
              <a:defRPr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Albertville, Aix-Les-Bains, Chartreuse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4BC9ED-D774-132B-7CAA-F97E6837E498}"/>
              </a:ext>
            </a:extLst>
          </p:cNvPr>
          <p:cNvSpPr txBox="1"/>
          <p:nvPr/>
        </p:nvSpPr>
        <p:spPr>
          <a:xfrm>
            <a:off x="623932" y="1337936"/>
            <a:ext cx="609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Source Sans Pro"/>
                <a:ea typeface="Source Sans Pro"/>
              </a:rPr>
              <a:t>prestations de participation sociale</a:t>
            </a: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B830B2C-D87C-44C7-2E55-9520E30E6CB9}"/>
              </a:ext>
            </a:extLst>
          </p:cNvPr>
          <p:cNvSpPr txBox="1">
            <a:spLocks/>
          </p:cNvSpPr>
          <p:nvPr/>
        </p:nvSpPr>
        <p:spPr>
          <a:xfrm>
            <a:off x="693681" y="1026039"/>
            <a:ext cx="7840717" cy="925418"/>
          </a:xfrm>
          <a:prstGeom prst="rect">
            <a:avLst/>
          </a:prstGeom>
          <a:solidFill>
            <a:srgbClr val="757787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300" baseline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br>
              <a:rPr lang="fr-FR" sz="4100" b="1" dirty="0">
                <a:latin typeface="Source Sans Pro"/>
                <a:ea typeface="Source Sans Pro"/>
              </a:rPr>
            </a:br>
            <a:r>
              <a:rPr lang="fr-FR" sz="4100" b="1" dirty="0">
                <a:latin typeface="Source Sans Pro"/>
                <a:ea typeface="Source Sans Pro"/>
              </a:rPr>
              <a:t>prestations de participation sociale</a:t>
            </a:r>
            <a:br>
              <a:rPr lang="fr-FR" dirty="0">
                <a:latin typeface="Source Sans Pro"/>
                <a:ea typeface="Source Sans Pro"/>
              </a:rPr>
            </a:br>
            <a:r>
              <a:rPr lang="fr-FR" dirty="0">
                <a:latin typeface="Source Sans Pro"/>
                <a:ea typeface="Source Sans Pro"/>
              </a:rPr>
              <a:t> 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4E9B7C-11D8-F940-9059-4281229A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8</a:t>
            </a:fld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8E81596A-15A2-2C16-9562-1EDD903DC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573"/>
            <a:ext cx="12192000" cy="14476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2048892-796A-A276-C9B3-043B03629BFE}"/>
              </a:ext>
            </a:extLst>
          </p:cNvPr>
          <p:cNvSpPr txBox="1">
            <a:spLocks/>
          </p:cNvSpPr>
          <p:nvPr/>
        </p:nvSpPr>
        <p:spPr>
          <a:xfrm>
            <a:off x="676049" y="896918"/>
            <a:ext cx="7840717" cy="831216"/>
          </a:xfrm>
          <a:prstGeom prst="rect">
            <a:avLst/>
          </a:prstGeom>
          <a:solidFill>
            <a:srgbClr val="757787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300" baseline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endParaRPr lang="fr-FR" sz="2800" b="1" dirty="0">
              <a:latin typeface="Source Sans Pro"/>
              <a:ea typeface="Source Sans Pro"/>
            </a:endParaRPr>
          </a:p>
          <a:p>
            <a:r>
              <a:rPr lang="fr-FR" sz="2800" b="1" dirty="0">
                <a:latin typeface="Source Sans Pro"/>
                <a:ea typeface="Source Sans Pro"/>
              </a:rPr>
              <a:t>Participation citoyenne</a:t>
            </a:r>
            <a:b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fr-FR" sz="2400" dirty="0">
              <a:latin typeface="Source Sans Pro"/>
              <a:ea typeface="Source Sans Pr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EA7F4C-3204-2BC9-3AF3-70C5084B11DB}"/>
              </a:ext>
            </a:extLst>
          </p:cNvPr>
          <p:cNvSpPr txBox="1"/>
          <p:nvPr/>
        </p:nvSpPr>
        <p:spPr>
          <a:xfrm>
            <a:off x="586181" y="2112508"/>
            <a:ext cx="77860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Parrainage des GEM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Horizon73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Rebond 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Renaissance</a:t>
            </a:r>
          </a:p>
          <a:p>
            <a:pPr marL="914400" lvl="2" indent="0">
              <a:buNone/>
              <a:defRPr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Formation PSSM	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6 formateurs agréés PSSM France en 2023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100 personnes formées en 2022</a:t>
            </a:r>
          </a:p>
        </p:txBody>
      </p:sp>
    </p:spTree>
    <p:extLst>
      <p:ext uri="{BB962C8B-B14F-4D97-AF65-F5344CB8AC3E}">
        <p14:creationId xmlns:p14="http://schemas.microsoft.com/office/powerpoint/2010/main" val="28298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space réservé d’image 35" descr="Groupe de personnes regardant deux hommes au bureau">
            <a:extLst>
              <a:ext uri="{FF2B5EF4-FFF2-40B4-BE49-F238E27FC236}">
                <a16:creationId xmlns:a16="http://schemas.microsoft.com/office/drawing/2014/main" id="{D7A6C408-D15C-C140-8E3E-B96A9E60D4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29"/>
            <a:ext cx="12192000" cy="6853671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4E9B7C-11D8-F940-9059-4281229A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9</a:t>
            </a:fld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8E81596A-15A2-2C16-9562-1EDD903DC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573"/>
            <a:ext cx="12192000" cy="144769"/>
          </a:xfrm>
          <a:prstGeom prst="rect">
            <a:avLst/>
          </a:prstGeom>
        </p:spPr>
      </p:pic>
      <p:sp>
        <p:nvSpPr>
          <p:cNvPr id="50" name="Titre 1">
            <a:extLst>
              <a:ext uri="{FF2B5EF4-FFF2-40B4-BE49-F238E27FC236}">
                <a16:creationId xmlns:a16="http://schemas.microsoft.com/office/drawing/2014/main" id="{050890AE-AAE8-0D1F-B005-984734D66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2" y="879635"/>
            <a:ext cx="7840717" cy="925418"/>
          </a:xfrm>
          <a:solidFill>
            <a:srgbClr val="757787"/>
          </a:solidFill>
        </p:spPr>
        <p:txBody>
          <a:bodyPr rtlCol="0">
            <a:normAutofit fontScale="90000"/>
          </a:bodyPr>
          <a:lstStyle/>
          <a:p>
            <a:r>
              <a:rPr lang="fr-FR" sz="3100" b="1" dirty="0">
                <a:latin typeface="Source Sans Pro"/>
                <a:ea typeface="Source Sans Pro"/>
              </a:rPr>
              <a:t>prestations d’insertion professionnelle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9247C-1CEC-8B22-5D29-8D9FEC3768D7}"/>
              </a:ext>
            </a:extLst>
          </p:cNvPr>
          <p:cNvSpPr/>
          <p:nvPr/>
        </p:nvSpPr>
        <p:spPr>
          <a:xfrm>
            <a:off x="693682" y="2131290"/>
            <a:ext cx="7840717" cy="4258490"/>
          </a:xfrm>
          <a:prstGeom prst="rect">
            <a:avLst/>
          </a:prstGeom>
          <a:solidFill>
            <a:srgbClr val="75778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Evaluation des capacités de travail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30 personnes par an SAIP, La Ravoire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ESAT agricole et de restauration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40 personnes en Chartreuse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ESAT de transition franchisé Messidor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80 personnes à La Ravoire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Plateforme Emploi Accompagné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80 personnes sur le département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Creative Red 1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B51200"/>
      </a:accent2>
      <a:accent3>
        <a:srgbClr val="FD1B17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Custom 76">
      <a:majorFont>
        <a:latin typeface="Bahnschrif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457627_TF11580736_Win32" id="{A1DBD465-EBD4-4589-8D47-FD3978999E2F}" vid="{1778D21C-CBB2-4CC4-8F3F-881923D604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08dc6bb-f0a9-4a97-a3ce-ad45cb545a67" xsi:nil="true"/>
    <lcf76f155ced4ddcb4097134ff3c332f xmlns="b08dc6bb-f0a9-4a97-a3ce-ad45cb545a67">
      <Terms xmlns="http://schemas.microsoft.com/office/infopath/2007/PartnerControls"/>
    </lcf76f155ced4ddcb4097134ff3c332f>
    <TaxCatchAll xmlns="615b0c28-9697-4391-9432-fb4dd6eeb8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D28B2FD550441B4CAA17DA75D01CA" ma:contentTypeVersion="12" ma:contentTypeDescription="Crée un document." ma:contentTypeScope="" ma:versionID="fe00d773e15e695a1f22e5f4ec26ae3e">
  <xsd:schema xmlns:xsd="http://www.w3.org/2001/XMLSchema" xmlns:xs="http://www.w3.org/2001/XMLSchema" xmlns:p="http://schemas.microsoft.com/office/2006/metadata/properties" xmlns:ns2="b08dc6bb-f0a9-4a97-a3ce-ad45cb545a67" xmlns:ns3="615b0c28-9697-4391-9432-fb4dd6eeb860" targetNamespace="http://schemas.microsoft.com/office/2006/metadata/properties" ma:root="true" ma:fieldsID="69d2ba61013f3bc7ae4892b0edcd9dc1" ns2:_="" ns3:_="">
    <xsd:import namespace="b08dc6bb-f0a9-4a97-a3ce-ad45cb545a67"/>
    <xsd:import namespace="615b0c28-9697-4391-9432-fb4dd6eeb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dc6bb-f0a9-4a97-a3ce-ad45cb54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913cbbe-c476-48b4-8519-782d620330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b0c28-9697-4391-9432-fb4dd6eeb8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ce3601-8b1d-49bf-b49f-fbef29f3ac85}" ma:internalName="TaxCatchAll" ma:showField="CatchAllData" ma:web="615b0c28-9697-4391-9432-fb4dd6eeb8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2BC193-1E5D-42CA-92FB-CB15BBE1F56A}">
  <ds:schemaRefs>
    <ds:schemaRef ds:uri="http://purl.org/dc/terms/"/>
    <ds:schemaRef ds:uri="b08dc6bb-f0a9-4a97-a3ce-ad45cb545a67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15b0c28-9697-4391-9432-fb4dd6eeb86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1B13BD-E781-417A-B53F-0EDDA23B05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35A5F0-21E2-4A7C-8195-0E19EECFF79F}">
  <ds:schemaRefs>
    <ds:schemaRef ds:uri="615b0c28-9697-4391-9432-fb4dd6eeb860"/>
    <ds:schemaRef ds:uri="b08dc6bb-f0a9-4a97-a3ce-ad45cb545a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rouge créative</Template>
  <TotalTime>147</TotalTime>
  <Words>302</Words>
  <Application>Microsoft Office PowerPoint</Application>
  <PresentationFormat>Grand écran</PresentationFormat>
  <Paragraphs>121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Accompagnement d’adultes en situation de handicap psychique vers le rétablissement</vt:lpstr>
      <vt:lpstr>4 territoires d’intervention en Savoie</vt:lpstr>
      <vt:lpstr>ACCOMPAGNER LES PARCOURS</vt:lpstr>
      <vt:lpstr>UN TOIT D’ABORD</vt:lpstr>
      <vt:lpstr>PRESTATIONS DE SOINS</vt:lpstr>
      <vt:lpstr>Présentation PowerPoint</vt:lpstr>
      <vt:lpstr>Présentation PowerPoint</vt:lpstr>
      <vt:lpstr>Présentation PowerPoint</vt:lpstr>
      <vt:lpstr>prestations d’insertion professionnelle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2023</dc:title>
  <dc:creator>Helene GEOFFROY</dc:creator>
  <cp:lastModifiedBy>Helene GEOFFROY</cp:lastModifiedBy>
  <cp:revision>14</cp:revision>
  <dcterms:created xsi:type="dcterms:W3CDTF">2023-03-08T08:01:01Z</dcterms:created>
  <dcterms:modified xsi:type="dcterms:W3CDTF">2023-06-12T09:11:46Z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0x010100F24D28B2FD550441B4CAA17DA75D01CA</vt:lpwstr>
  </property>
  <property fmtid="{D5CDD505-2E9C-101B-9397-08002B2CF9AE}" pid="3" name="MediaServiceImageTags">
    <vt:lpwstr/>
  </property>
</Properties>
</file>