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439" r:id="rId2"/>
    <p:sldId id="463" r:id="rId3"/>
    <p:sldId id="461" r:id="rId4"/>
    <p:sldId id="460" r:id="rId5"/>
    <p:sldId id="464" r:id="rId6"/>
    <p:sldId id="465" r:id="rId7"/>
    <p:sldId id="451" r:id="rId8"/>
  </p:sldIdLst>
  <p:sldSz cx="12192000" cy="6858000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C769E7E-100B-A449-8E52-410990B2A33D}">
          <p14:sldIdLst>
            <p14:sldId id="439"/>
            <p14:sldId id="463"/>
            <p14:sldId id="461"/>
            <p14:sldId id="460"/>
            <p14:sldId id="464"/>
            <p14:sldId id="465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6B0A"/>
    <a:srgbClr val="E7EBEF"/>
    <a:srgbClr val="FADE48"/>
    <a:srgbClr val="0099CA"/>
    <a:srgbClr val="2C2D70"/>
    <a:srgbClr val="D22D82"/>
    <a:srgbClr val="462A66"/>
    <a:srgbClr val="162B2E"/>
    <a:srgbClr val="002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2" autoAdjust="0"/>
    <p:restoredTop sz="87918" autoAdjust="0"/>
  </p:normalViewPr>
  <p:slideViewPr>
    <p:cSldViewPr snapToGrid="0" snapToObjects="1">
      <p:cViewPr varScale="1">
        <p:scale>
          <a:sx n="72" d="100"/>
          <a:sy n="72" d="100"/>
        </p:scale>
        <p:origin x="56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2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B3AF1-07DD-49CB-9444-5941818579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153C72-448A-4685-8836-47C56B753A1E}">
      <dgm:prSet phldrT="[Texte]" custT="1"/>
      <dgm:spPr/>
      <dgm:t>
        <a:bodyPr/>
        <a:lstStyle/>
        <a:p>
          <a:pPr algn="ctr"/>
          <a:r>
            <a:rPr lang="fr-FR" sz="1800" b="1" dirty="0"/>
            <a:t>Secteur Aix les bains</a:t>
          </a:r>
        </a:p>
      </dgm:t>
    </dgm:pt>
    <dgm:pt modelId="{2CADF2F7-8DB2-4B43-BC47-6E648BDC9172}" type="parTrans" cxnId="{CD90307C-D992-4919-A6C8-BDAD964DC991}">
      <dgm:prSet/>
      <dgm:spPr/>
      <dgm:t>
        <a:bodyPr/>
        <a:lstStyle/>
        <a:p>
          <a:pPr algn="l"/>
          <a:endParaRPr lang="fr-FR"/>
        </a:p>
      </dgm:t>
    </dgm:pt>
    <dgm:pt modelId="{904ECF9E-B009-48A6-A8B5-62705BD6E5D2}" type="sibTrans" cxnId="{CD90307C-D992-4919-A6C8-BDAD964DC991}">
      <dgm:prSet/>
      <dgm:spPr/>
      <dgm:t>
        <a:bodyPr/>
        <a:lstStyle/>
        <a:p>
          <a:pPr algn="l"/>
          <a:endParaRPr lang="fr-FR"/>
        </a:p>
      </dgm:t>
    </dgm:pt>
    <dgm:pt modelId="{F79942A7-2639-43E2-BCA4-9F26894F7AAE}">
      <dgm:prSet phldrT="[Texte]" custT="1"/>
      <dgm:spPr/>
      <dgm:t>
        <a:bodyPr/>
        <a:lstStyle/>
        <a:p>
          <a:pPr algn="l"/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86 places : 4 PH + 82 PA</a:t>
          </a:r>
        </a:p>
      </dgm:t>
    </dgm:pt>
    <dgm:pt modelId="{C7CA374F-1469-4209-9414-FFC89BDEF4B8}" type="parTrans" cxnId="{E92801F7-E5D5-4EEB-95F3-EAD6F7EC9FD9}">
      <dgm:prSet/>
      <dgm:spPr/>
      <dgm:t>
        <a:bodyPr/>
        <a:lstStyle/>
        <a:p>
          <a:pPr algn="l"/>
          <a:endParaRPr lang="fr-FR"/>
        </a:p>
      </dgm:t>
    </dgm:pt>
    <dgm:pt modelId="{48050740-5FD9-434A-BCA8-95CB3860E8AF}" type="sibTrans" cxnId="{E92801F7-E5D5-4EEB-95F3-EAD6F7EC9FD9}">
      <dgm:prSet/>
      <dgm:spPr/>
      <dgm:t>
        <a:bodyPr/>
        <a:lstStyle/>
        <a:p>
          <a:pPr algn="l"/>
          <a:endParaRPr lang="fr-FR"/>
        </a:p>
      </dgm:t>
    </dgm:pt>
    <dgm:pt modelId="{12A7C3A0-7A2D-49F3-A83D-5037DF5D8E2E}">
      <dgm:prSet phldrT="[Texte]" custT="1"/>
      <dgm:spPr/>
      <dgm:t>
        <a:bodyPr/>
        <a:lstStyle/>
        <a:p>
          <a:pPr algn="ctr"/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Secteur Chautagne</a:t>
          </a:r>
        </a:p>
      </dgm:t>
    </dgm:pt>
    <dgm:pt modelId="{9B092A05-BF49-4EC0-9591-FDD435C32E47}" type="parTrans" cxnId="{8C85A5EC-87A1-468E-8D5B-712FCF5AD32F}">
      <dgm:prSet/>
      <dgm:spPr/>
      <dgm:t>
        <a:bodyPr/>
        <a:lstStyle/>
        <a:p>
          <a:pPr algn="l"/>
          <a:endParaRPr lang="fr-FR"/>
        </a:p>
      </dgm:t>
    </dgm:pt>
    <dgm:pt modelId="{8A7DE84B-8578-488A-A42B-168E5BEDAD43}" type="sibTrans" cxnId="{8C85A5EC-87A1-468E-8D5B-712FCF5AD32F}">
      <dgm:prSet/>
      <dgm:spPr/>
      <dgm:t>
        <a:bodyPr/>
        <a:lstStyle/>
        <a:p>
          <a:pPr algn="l"/>
          <a:endParaRPr lang="fr-FR"/>
        </a:p>
      </dgm:t>
    </dgm:pt>
    <dgm:pt modelId="{A3C7F9E1-B751-46FA-B207-2600B1778FC3}">
      <dgm:prSet phldrT="[Texte]" custT="1"/>
      <dgm:spPr/>
      <dgm:t>
        <a:bodyPr/>
        <a:lstStyle/>
        <a:p>
          <a:pPr algn="l"/>
          <a:r>
            <a:rPr lang="fr-FR" sz="1800" dirty="0"/>
            <a:t>20 places PA</a:t>
          </a:r>
        </a:p>
      </dgm:t>
    </dgm:pt>
    <dgm:pt modelId="{97F5B711-DDB8-4EF7-AD9C-AF6136A896B2}" type="parTrans" cxnId="{1B4D1CEB-F38D-44FD-822F-A1FBECC2E767}">
      <dgm:prSet/>
      <dgm:spPr/>
      <dgm:t>
        <a:bodyPr/>
        <a:lstStyle/>
        <a:p>
          <a:pPr algn="l"/>
          <a:endParaRPr lang="fr-FR"/>
        </a:p>
      </dgm:t>
    </dgm:pt>
    <dgm:pt modelId="{8315DDC4-B987-49B3-AD77-5E5B750D2B5C}" type="sibTrans" cxnId="{1B4D1CEB-F38D-44FD-822F-A1FBECC2E767}">
      <dgm:prSet/>
      <dgm:spPr/>
      <dgm:t>
        <a:bodyPr/>
        <a:lstStyle/>
        <a:p>
          <a:pPr algn="l"/>
          <a:endParaRPr lang="fr-FR"/>
        </a:p>
      </dgm:t>
    </dgm:pt>
    <dgm:pt modelId="{DF0BB282-AC1F-4F1B-877E-99B5AC14CE20}">
      <dgm:prSet phldrT="[Texte]" custT="1"/>
      <dgm:spPr/>
      <dgm:t>
        <a:bodyPr/>
        <a:lstStyle/>
        <a:p>
          <a:pPr algn="ctr"/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Equipe Mobile Spécialisée Alzheimer</a:t>
          </a:r>
        </a:p>
      </dgm:t>
    </dgm:pt>
    <dgm:pt modelId="{A2530DE6-811C-467F-A5F2-0668CB42CD25}" type="parTrans" cxnId="{320171F0-E14B-440D-BE8F-6930DD02832D}">
      <dgm:prSet/>
      <dgm:spPr/>
      <dgm:t>
        <a:bodyPr/>
        <a:lstStyle/>
        <a:p>
          <a:pPr algn="l"/>
          <a:endParaRPr lang="fr-FR"/>
        </a:p>
      </dgm:t>
    </dgm:pt>
    <dgm:pt modelId="{4237C49C-6EA4-4A4C-8A78-2A853E7D7D28}" type="sibTrans" cxnId="{320171F0-E14B-440D-BE8F-6930DD02832D}">
      <dgm:prSet/>
      <dgm:spPr/>
      <dgm:t>
        <a:bodyPr/>
        <a:lstStyle/>
        <a:p>
          <a:pPr algn="l"/>
          <a:endParaRPr lang="fr-FR"/>
        </a:p>
      </dgm:t>
    </dgm:pt>
    <dgm:pt modelId="{406200E5-E80B-4B22-B169-4C18D06EE03E}">
      <dgm:prSet phldrT="[Texte]" custT="1"/>
      <dgm:spPr/>
      <dgm:t>
        <a:bodyPr/>
        <a:lstStyle/>
        <a:p>
          <a:pPr algn="l"/>
          <a:r>
            <a:rPr lang="fr-FR" sz="1800" dirty="0"/>
            <a:t>10 places soit 30 patients en file </a:t>
          </a:r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active</a:t>
          </a:r>
        </a:p>
      </dgm:t>
    </dgm:pt>
    <dgm:pt modelId="{54911B81-EA1E-4E0A-BB61-3CEA297F13B8}" type="parTrans" cxnId="{40DEC2B4-BBD6-46E6-81FD-CD14E714F346}">
      <dgm:prSet/>
      <dgm:spPr/>
      <dgm:t>
        <a:bodyPr/>
        <a:lstStyle/>
        <a:p>
          <a:pPr algn="l"/>
          <a:endParaRPr lang="fr-FR"/>
        </a:p>
      </dgm:t>
    </dgm:pt>
    <dgm:pt modelId="{3CA38E6D-C7FE-497D-955A-88290173FD71}" type="sibTrans" cxnId="{40DEC2B4-BBD6-46E6-81FD-CD14E714F346}">
      <dgm:prSet/>
      <dgm:spPr/>
      <dgm:t>
        <a:bodyPr/>
        <a:lstStyle/>
        <a:p>
          <a:pPr algn="l"/>
          <a:endParaRPr lang="fr-FR"/>
        </a:p>
      </dgm:t>
    </dgm:pt>
    <dgm:pt modelId="{E5124748-F908-4644-A169-BED503A3C022}">
      <dgm:prSet phldrT="[Texte]" custT="1"/>
      <dgm:spPr/>
      <dgm:t>
        <a:bodyPr/>
        <a:lstStyle/>
        <a:p>
          <a:pPr algn="l"/>
          <a:r>
            <a:rPr lang="fr-FR" sz="1800" dirty="0"/>
            <a:t>3 agents : 2 ETP ASG + 1 ETP ergothérapeute</a:t>
          </a:r>
        </a:p>
      </dgm:t>
    </dgm:pt>
    <dgm:pt modelId="{6A115D6B-150F-44DF-9A4F-385CA837F506}" type="parTrans" cxnId="{99547986-080B-4764-AEE9-AB067276DD2C}">
      <dgm:prSet/>
      <dgm:spPr/>
      <dgm:t>
        <a:bodyPr/>
        <a:lstStyle/>
        <a:p>
          <a:pPr algn="l"/>
          <a:endParaRPr lang="fr-FR"/>
        </a:p>
      </dgm:t>
    </dgm:pt>
    <dgm:pt modelId="{80630067-71A4-46D1-809C-C2698B62A30A}" type="sibTrans" cxnId="{99547986-080B-4764-AEE9-AB067276DD2C}">
      <dgm:prSet/>
      <dgm:spPr/>
      <dgm:t>
        <a:bodyPr/>
        <a:lstStyle/>
        <a:p>
          <a:pPr algn="l"/>
          <a:endParaRPr lang="fr-FR"/>
        </a:p>
      </dgm:t>
    </dgm:pt>
    <dgm:pt modelId="{07E42083-5B87-4DAE-834D-607903BF0612}">
      <dgm:prSet phldrT="[Texte]" custT="1"/>
      <dgm:spPr/>
      <dgm:t>
        <a:bodyPr/>
        <a:lstStyle/>
        <a:p>
          <a:pPr algn="l"/>
          <a:r>
            <a:rPr lang="fr-FR" sz="1800" dirty="0"/>
            <a:t>Coordination assurée par la CDS</a:t>
          </a:r>
        </a:p>
      </dgm:t>
    </dgm:pt>
    <dgm:pt modelId="{7AD69C16-7838-43DB-B91A-1273996A336E}" type="parTrans" cxnId="{475B9607-F1EE-489A-940B-659C90D277CE}">
      <dgm:prSet/>
      <dgm:spPr/>
      <dgm:t>
        <a:bodyPr/>
        <a:lstStyle/>
        <a:p>
          <a:pPr algn="l"/>
          <a:endParaRPr lang="fr-FR"/>
        </a:p>
      </dgm:t>
    </dgm:pt>
    <dgm:pt modelId="{0590BDD5-317A-4143-AFD2-E5DC9A0C889C}" type="sibTrans" cxnId="{475B9607-F1EE-489A-940B-659C90D277CE}">
      <dgm:prSet/>
      <dgm:spPr/>
      <dgm:t>
        <a:bodyPr/>
        <a:lstStyle/>
        <a:p>
          <a:pPr algn="l"/>
          <a:endParaRPr lang="fr-FR"/>
        </a:p>
      </dgm:t>
    </dgm:pt>
    <dgm:pt modelId="{EAECD7A4-5ACF-4A9D-8553-EF8DA2AD159C}">
      <dgm:prSet phldrT="[Texte]" custT="1"/>
      <dgm:spPr/>
      <dgm:t>
        <a:bodyPr/>
        <a:lstStyle/>
        <a:p>
          <a:pPr algn="l"/>
          <a:r>
            <a:rPr lang="fr-FR" sz="1800" dirty="0"/>
            <a:t>4 ETP AS + 1 IDEC, équipe </a:t>
          </a:r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mutualisée</a:t>
          </a:r>
          <a:r>
            <a:rPr lang="fr-FR" sz="1800" dirty="0"/>
            <a:t> avec EHPAD Les Fontanettes</a:t>
          </a:r>
        </a:p>
      </dgm:t>
    </dgm:pt>
    <dgm:pt modelId="{7682C917-F91D-4F97-900E-DB94D47325E5}" type="parTrans" cxnId="{7A1C5105-F652-400A-8A59-463D6E37AC8C}">
      <dgm:prSet/>
      <dgm:spPr/>
      <dgm:t>
        <a:bodyPr/>
        <a:lstStyle/>
        <a:p>
          <a:pPr algn="l"/>
          <a:endParaRPr lang="fr-FR"/>
        </a:p>
      </dgm:t>
    </dgm:pt>
    <dgm:pt modelId="{8EA75E8A-408A-47AF-A0C9-4C7B2722F621}" type="sibTrans" cxnId="{7A1C5105-F652-400A-8A59-463D6E37AC8C}">
      <dgm:prSet/>
      <dgm:spPr/>
      <dgm:t>
        <a:bodyPr/>
        <a:lstStyle/>
        <a:p>
          <a:pPr algn="l"/>
          <a:endParaRPr lang="fr-FR"/>
        </a:p>
      </dgm:t>
    </dgm:pt>
    <dgm:pt modelId="{216C556A-29D7-4D54-A313-00B2D61591DE}">
      <dgm:prSet phldrT="[Texte]" custT="1"/>
      <dgm:spPr/>
      <dgm:t>
        <a:bodyPr/>
        <a:lstStyle/>
        <a:p>
          <a:pPr algn="l"/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20 AS + 2 IDE + 1 IDEC</a:t>
          </a:r>
        </a:p>
      </dgm:t>
    </dgm:pt>
    <dgm:pt modelId="{DE113B4F-8CC0-45BC-9469-4585B082F911}" type="parTrans" cxnId="{272864D5-3061-4A8A-9C8B-964017109B42}">
      <dgm:prSet/>
      <dgm:spPr/>
      <dgm:t>
        <a:bodyPr/>
        <a:lstStyle/>
        <a:p>
          <a:pPr algn="l"/>
          <a:endParaRPr lang="fr-FR"/>
        </a:p>
      </dgm:t>
    </dgm:pt>
    <dgm:pt modelId="{C2D0E589-2FC8-4BFB-B7B1-2C3171E3938D}" type="sibTrans" cxnId="{272864D5-3061-4A8A-9C8B-964017109B42}">
      <dgm:prSet/>
      <dgm:spPr/>
      <dgm:t>
        <a:bodyPr/>
        <a:lstStyle/>
        <a:p>
          <a:pPr algn="l"/>
          <a:endParaRPr lang="fr-FR"/>
        </a:p>
      </dgm:t>
    </dgm:pt>
    <dgm:pt modelId="{469AA27D-02A5-4535-8BAF-0C1015AA006D}">
      <dgm:prSet phldrT="[Texte]" custT="1"/>
      <dgm:spPr/>
      <dgm:t>
        <a:bodyPr/>
        <a:lstStyle/>
        <a:p>
          <a:pPr algn="l"/>
          <a:endParaRPr lang="fr-F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0609A-6E40-4AC4-A3E6-CD1B59E2A72F}" type="parTrans" cxnId="{32D17286-5974-404E-8F5E-18454329C298}">
      <dgm:prSet/>
      <dgm:spPr/>
      <dgm:t>
        <a:bodyPr/>
        <a:lstStyle/>
        <a:p>
          <a:endParaRPr lang="fr-FR"/>
        </a:p>
      </dgm:t>
    </dgm:pt>
    <dgm:pt modelId="{4502AECF-8D8E-4FD7-BACE-FC2441499CF8}" type="sibTrans" cxnId="{32D17286-5974-404E-8F5E-18454329C298}">
      <dgm:prSet/>
      <dgm:spPr/>
      <dgm:t>
        <a:bodyPr/>
        <a:lstStyle/>
        <a:p>
          <a:endParaRPr lang="fr-FR"/>
        </a:p>
      </dgm:t>
    </dgm:pt>
    <dgm:pt modelId="{41EFD1FD-0216-447D-81F3-5BE60DB0A2BA}">
      <dgm:prSet phldrT="[Texte]" custT="1"/>
      <dgm:spPr/>
      <dgm:t>
        <a:bodyPr/>
        <a:lstStyle/>
        <a:p>
          <a:pPr algn="l"/>
          <a:endParaRPr lang="fr-F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B20AB-C097-49E3-8051-A5C2AEE4BC6D}" type="parTrans" cxnId="{42C198A1-09DA-48FC-9C8E-C0A7CF81307A}">
      <dgm:prSet/>
      <dgm:spPr/>
      <dgm:t>
        <a:bodyPr/>
        <a:lstStyle/>
        <a:p>
          <a:endParaRPr lang="fr-FR"/>
        </a:p>
      </dgm:t>
    </dgm:pt>
    <dgm:pt modelId="{54BDBC69-B17C-4549-BB8E-03BE96BC04A1}" type="sibTrans" cxnId="{42C198A1-09DA-48FC-9C8E-C0A7CF81307A}">
      <dgm:prSet/>
      <dgm:spPr/>
      <dgm:t>
        <a:bodyPr/>
        <a:lstStyle/>
        <a:p>
          <a:endParaRPr lang="fr-FR"/>
        </a:p>
      </dgm:t>
    </dgm:pt>
    <dgm:pt modelId="{247129D7-8801-460C-A52B-75A33A63B648}">
      <dgm:prSet phldrT="[Texte]" custT="1"/>
      <dgm:spPr/>
      <dgm:t>
        <a:bodyPr/>
        <a:lstStyle/>
        <a:p>
          <a:pPr algn="l"/>
          <a:endParaRPr lang="fr-FR" sz="1800" dirty="0"/>
        </a:p>
      </dgm:t>
    </dgm:pt>
    <dgm:pt modelId="{FDA18EBA-C9DF-40B5-94E9-A60711C70F26}" type="parTrans" cxnId="{26450217-3051-4964-901D-D2B11904F57A}">
      <dgm:prSet/>
      <dgm:spPr/>
      <dgm:t>
        <a:bodyPr/>
        <a:lstStyle/>
        <a:p>
          <a:endParaRPr lang="fr-FR"/>
        </a:p>
      </dgm:t>
    </dgm:pt>
    <dgm:pt modelId="{D5318015-F819-4C24-8614-2112FD749D9B}" type="sibTrans" cxnId="{26450217-3051-4964-901D-D2B11904F57A}">
      <dgm:prSet/>
      <dgm:spPr/>
      <dgm:t>
        <a:bodyPr/>
        <a:lstStyle/>
        <a:p>
          <a:endParaRPr lang="fr-FR"/>
        </a:p>
      </dgm:t>
    </dgm:pt>
    <dgm:pt modelId="{FD28BF52-175D-4255-87C7-1FADBCCD53F5}" type="pres">
      <dgm:prSet presAssocID="{9AEB3AF1-07DD-49CB-9444-594181857954}" presName="Name0" presStyleCnt="0">
        <dgm:presLayoutVars>
          <dgm:dir/>
          <dgm:animLvl val="lvl"/>
          <dgm:resizeHandles val="exact"/>
        </dgm:presLayoutVars>
      </dgm:prSet>
      <dgm:spPr/>
    </dgm:pt>
    <dgm:pt modelId="{0A060829-B6E7-474C-B925-5AFAD051856A}" type="pres">
      <dgm:prSet presAssocID="{38153C72-448A-4685-8836-47C56B753A1E}" presName="composite" presStyleCnt="0"/>
      <dgm:spPr/>
    </dgm:pt>
    <dgm:pt modelId="{0951840F-116C-47B0-BDD5-BAD8C2BA3E2D}" type="pres">
      <dgm:prSet presAssocID="{38153C72-448A-4685-8836-47C56B753A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81403B0-6B0A-428D-A7E2-A8D63EB2920D}" type="pres">
      <dgm:prSet presAssocID="{38153C72-448A-4685-8836-47C56B753A1E}" presName="desTx" presStyleLbl="alignAccFollowNode1" presStyleIdx="0" presStyleCnt="3">
        <dgm:presLayoutVars>
          <dgm:bulletEnabled val="1"/>
        </dgm:presLayoutVars>
      </dgm:prSet>
      <dgm:spPr/>
    </dgm:pt>
    <dgm:pt modelId="{928E0A78-CC7A-40D8-8614-8AD9DE84A597}" type="pres">
      <dgm:prSet presAssocID="{904ECF9E-B009-48A6-A8B5-62705BD6E5D2}" presName="space" presStyleCnt="0"/>
      <dgm:spPr/>
    </dgm:pt>
    <dgm:pt modelId="{DA030EC9-6DF9-4FC3-B535-59246867F2A6}" type="pres">
      <dgm:prSet presAssocID="{12A7C3A0-7A2D-49F3-A83D-5037DF5D8E2E}" presName="composite" presStyleCnt="0"/>
      <dgm:spPr/>
    </dgm:pt>
    <dgm:pt modelId="{4372C1B5-60F3-46E7-9416-EA4B5669811F}" type="pres">
      <dgm:prSet presAssocID="{12A7C3A0-7A2D-49F3-A83D-5037DF5D8E2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9743B39-B2D2-4D54-A0E0-04A2D2EA0FBE}" type="pres">
      <dgm:prSet presAssocID="{12A7C3A0-7A2D-49F3-A83D-5037DF5D8E2E}" presName="desTx" presStyleLbl="alignAccFollowNode1" presStyleIdx="1" presStyleCnt="3">
        <dgm:presLayoutVars>
          <dgm:bulletEnabled val="1"/>
        </dgm:presLayoutVars>
      </dgm:prSet>
      <dgm:spPr/>
    </dgm:pt>
    <dgm:pt modelId="{463F9F57-3E2B-4C9F-8D19-2822D25F0D4D}" type="pres">
      <dgm:prSet presAssocID="{8A7DE84B-8578-488A-A42B-168E5BEDAD43}" presName="space" presStyleCnt="0"/>
      <dgm:spPr/>
    </dgm:pt>
    <dgm:pt modelId="{06CFBB52-3534-44E4-873F-4A14BC6DC2FD}" type="pres">
      <dgm:prSet presAssocID="{DF0BB282-AC1F-4F1B-877E-99B5AC14CE20}" presName="composite" presStyleCnt="0"/>
      <dgm:spPr/>
    </dgm:pt>
    <dgm:pt modelId="{FB91E59E-0E53-4443-AD8F-153B231B3629}" type="pres">
      <dgm:prSet presAssocID="{DF0BB282-AC1F-4F1B-877E-99B5AC14CE2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757D7C5-C5A1-449E-A4BF-F58DA0B34384}" type="pres">
      <dgm:prSet presAssocID="{DF0BB282-AC1F-4F1B-877E-99B5AC14CE2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F56202-6A59-4A95-B118-70FF5F48C0CB}" type="presOf" srcId="{216C556A-29D7-4D54-A313-00B2D61591DE}" destId="{381403B0-6B0A-428D-A7E2-A8D63EB2920D}" srcOrd="0" destOrd="3" presId="urn:microsoft.com/office/officeart/2005/8/layout/hList1"/>
    <dgm:cxn modelId="{7A1C5105-F652-400A-8A59-463D6E37AC8C}" srcId="{12A7C3A0-7A2D-49F3-A83D-5037DF5D8E2E}" destId="{EAECD7A4-5ACF-4A9D-8553-EF8DA2AD159C}" srcOrd="2" destOrd="0" parTransId="{7682C917-F91D-4F97-900E-DB94D47325E5}" sibTransId="{8EA75E8A-408A-47AF-A0C9-4C7B2722F621}"/>
    <dgm:cxn modelId="{475B9607-F1EE-489A-940B-659C90D277CE}" srcId="{DF0BB282-AC1F-4F1B-877E-99B5AC14CE20}" destId="{07E42083-5B87-4DAE-834D-607903BF0612}" srcOrd="2" destOrd="0" parTransId="{7AD69C16-7838-43DB-B91A-1273996A336E}" sibTransId="{0590BDD5-317A-4143-AFD2-E5DC9A0C889C}"/>
    <dgm:cxn modelId="{459A7E08-6D85-4A36-AD49-30B24396531A}" type="presOf" srcId="{9AEB3AF1-07DD-49CB-9444-594181857954}" destId="{FD28BF52-175D-4255-87C7-1FADBCCD53F5}" srcOrd="0" destOrd="0" presId="urn:microsoft.com/office/officeart/2005/8/layout/hList1"/>
    <dgm:cxn modelId="{72D1090C-C559-4255-8336-5033CB7713C4}" type="presOf" srcId="{EAECD7A4-5ACF-4A9D-8553-EF8DA2AD159C}" destId="{E9743B39-B2D2-4D54-A0E0-04A2D2EA0FBE}" srcOrd="0" destOrd="2" presId="urn:microsoft.com/office/officeart/2005/8/layout/hList1"/>
    <dgm:cxn modelId="{2B9CFB11-16AE-4CB9-A3CF-38CE5EB88F63}" type="presOf" srcId="{E5124748-F908-4644-A169-BED503A3C022}" destId="{B757D7C5-C5A1-449E-A4BF-F58DA0B34384}" srcOrd="0" destOrd="1" presId="urn:microsoft.com/office/officeart/2005/8/layout/hList1"/>
    <dgm:cxn modelId="{26450217-3051-4964-901D-D2B11904F57A}" srcId="{12A7C3A0-7A2D-49F3-A83D-5037DF5D8E2E}" destId="{247129D7-8801-460C-A52B-75A33A63B648}" srcOrd="0" destOrd="0" parTransId="{FDA18EBA-C9DF-40B5-94E9-A60711C70F26}" sibTransId="{D5318015-F819-4C24-8614-2112FD749D9B}"/>
    <dgm:cxn modelId="{A65D0733-70CA-4F52-B9B7-91743377B5E6}" type="presOf" srcId="{07E42083-5B87-4DAE-834D-607903BF0612}" destId="{B757D7C5-C5A1-449E-A4BF-F58DA0B34384}" srcOrd="0" destOrd="2" presId="urn:microsoft.com/office/officeart/2005/8/layout/hList1"/>
    <dgm:cxn modelId="{2CE21A45-897A-4FB5-8528-0B7220880124}" type="presOf" srcId="{469AA27D-02A5-4535-8BAF-0C1015AA006D}" destId="{381403B0-6B0A-428D-A7E2-A8D63EB2920D}" srcOrd="0" destOrd="0" presId="urn:microsoft.com/office/officeart/2005/8/layout/hList1"/>
    <dgm:cxn modelId="{94114C79-C187-4A7D-B136-FC5925A5B51F}" type="presOf" srcId="{41EFD1FD-0216-447D-81F3-5BE60DB0A2BA}" destId="{381403B0-6B0A-428D-A7E2-A8D63EB2920D}" srcOrd="0" destOrd="1" presId="urn:microsoft.com/office/officeart/2005/8/layout/hList1"/>
    <dgm:cxn modelId="{CD90307C-D992-4919-A6C8-BDAD964DC991}" srcId="{9AEB3AF1-07DD-49CB-9444-594181857954}" destId="{38153C72-448A-4685-8836-47C56B753A1E}" srcOrd="0" destOrd="0" parTransId="{2CADF2F7-8DB2-4B43-BC47-6E648BDC9172}" sibTransId="{904ECF9E-B009-48A6-A8B5-62705BD6E5D2}"/>
    <dgm:cxn modelId="{2E69B87F-4905-458B-A1A1-EFAE9D77A3A5}" type="presOf" srcId="{38153C72-448A-4685-8836-47C56B753A1E}" destId="{0951840F-116C-47B0-BDD5-BAD8C2BA3E2D}" srcOrd="0" destOrd="0" presId="urn:microsoft.com/office/officeart/2005/8/layout/hList1"/>
    <dgm:cxn modelId="{32D17286-5974-404E-8F5E-18454329C298}" srcId="{38153C72-448A-4685-8836-47C56B753A1E}" destId="{469AA27D-02A5-4535-8BAF-0C1015AA006D}" srcOrd="0" destOrd="0" parTransId="{8240609A-6E40-4AC4-A3E6-CD1B59E2A72F}" sibTransId="{4502AECF-8D8E-4FD7-BACE-FC2441499CF8}"/>
    <dgm:cxn modelId="{99547986-080B-4764-AEE9-AB067276DD2C}" srcId="{DF0BB282-AC1F-4F1B-877E-99B5AC14CE20}" destId="{E5124748-F908-4644-A169-BED503A3C022}" srcOrd="1" destOrd="0" parTransId="{6A115D6B-150F-44DF-9A4F-385CA837F506}" sibTransId="{80630067-71A4-46D1-809C-C2698B62A30A}"/>
    <dgm:cxn modelId="{42C198A1-09DA-48FC-9C8E-C0A7CF81307A}" srcId="{38153C72-448A-4685-8836-47C56B753A1E}" destId="{41EFD1FD-0216-447D-81F3-5BE60DB0A2BA}" srcOrd="1" destOrd="0" parTransId="{0F6B20AB-C097-49E3-8051-A5C2AEE4BC6D}" sibTransId="{54BDBC69-B17C-4549-BB8E-03BE96BC04A1}"/>
    <dgm:cxn modelId="{8F8F9BAD-6D5D-4F72-B1F9-2D98F9DD5876}" type="presOf" srcId="{F79942A7-2639-43E2-BCA4-9F26894F7AAE}" destId="{381403B0-6B0A-428D-A7E2-A8D63EB2920D}" srcOrd="0" destOrd="2" presId="urn:microsoft.com/office/officeart/2005/8/layout/hList1"/>
    <dgm:cxn modelId="{ECAC0EB0-CF9F-48EA-AF13-1C16882FB23A}" type="presOf" srcId="{A3C7F9E1-B751-46FA-B207-2600B1778FC3}" destId="{E9743B39-B2D2-4D54-A0E0-04A2D2EA0FBE}" srcOrd="0" destOrd="1" presId="urn:microsoft.com/office/officeart/2005/8/layout/hList1"/>
    <dgm:cxn modelId="{40DEC2B4-BBD6-46E6-81FD-CD14E714F346}" srcId="{DF0BB282-AC1F-4F1B-877E-99B5AC14CE20}" destId="{406200E5-E80B-4B22-B169-4C18D06EE03E}" srcOrd="0" destOrd="0" parTransId="{54911B81-EA1E-4E0A-BB61-3CEA297F13B8}" sibTransId="{3CA38E6D-C7FE-497D-955A-88290173FD71}"/>
    <dgm:cxn modelId="{C6474CBE-4B98-4947-B7DE-D43B43CAD658}" type="presOf" srcId="{DF0BB282-AC1F-4F1B-877E-99B5AC14CE20}" destId="{FB91E59E-0E53-4443-AD8F-153B231B3629}" srcOrd="0" destOrd="0" presId="urn:microsoft.com/office/officeart/2005/8/layout/hList1"/>
    <dgm:cxn modelId="{5DB90BC2-FB01-45B4-9329-06AE9BFFEE99}" type="presOf" srcId="{406200E5-E80B-4B22-B169-4C18D06EE03E}" destId="{B757D7C5-C5A1-449E-A4BF-F58DA0B34384}" srcOrd="0" destOrd="0" presId="urn:microsoft.com/office/officeart/2005/8/layout/hList1"/>
    <dgm:cxn modelId="{272864D5-3061-4A8A-9C8B-964017109B42}" srcId="{38153C72-448A-4685-8836-47C56B753A1E}" destId="{216C556A-29D7-4D54-A313-00B2D61591DE}" srcOrd="3" destOrd="0" parTransId="{DE113B4F-8CC0-45BC-9469-4585B082F911}" sibTransId="{C2D0E589-2FC8-4BFB-B7B1-2C3171E3938D}"/>
    <dgm:cxn modelId="{1B4D1CEB-F38D-44FD-822F-A1FBECC2E767}" srcId="{12A7C3A0-7A2D-49F3-A83D-5037DF5D8E2E}" destId="{A3C7F9E1-B751-46FA-B207-2600B1778FC3}" srcOrd="1" destOrd="0" parTransId="{97F5B711-DDB8-4EF7-AD9C-AF6136A896B2}" sibTransId="{8315DDC4-B987-49B3-AD77-5E5B750D2B5C}"/>
    <dgm:cxn modelId="{8C85A5EC-87A1-468E-8D5B-712FCF5AD32F}" srcId="{9AEB3AF1-07DD-49CB-9444-594181857954}" destId="{12A7C3A0-7A2D-49F3-A83D-5037DF5D8E2E}" srcOrd="1" destOrd="0" parTransId="{9B092A05-BF49-4EC0-9591-FDD435C32E47}" sibTransId="{8A7DE84B-8578-488A-A42B-168E5BEDAD43}"/>
    <dgm:cxn modelId="{320171F0-E14B-440D-BE8F-6930DD02832D}" srcId="{9AEB3AF1-07DD-49CB-9444-594181857954}" destId="{DF0BB282-AC1F-4F1B-877E-99B5AC14CE20}" srcOrd="2" destOrd="0" parTransId="{A2530DE6-811C-467F-A5F2-0668CB42CD25}" sibTransId="{4237C49C-6EA4-4A4C-8A78-2A853E7D7D28}"/>
    <dgm:cxn modelId="{E92801F7-E5D5-4EEB-95F3-EAD6F7EC9FD9}" srcId="{38153C72-448A-4685-8836-47C56B753A1E}" destId="{F79942A7-2639-43E2-BCA4-9F26894F7AAE}" srcOrd="2" destOrd="0" parTransId="{C7CA374F-1469-4209-9414-FFC89BDEF4B8}" sibTransId="{48050740-5FD9-434A-BCA8-95CB3860E8AF}"/>
    <dgm:cxn modelId="{F5348DF8-3F12-4312-9C10-11BAA827A394}" type="presOf" srcId="{247129D7-8801-460C-A52B-75A33A63B648}" destId="{E9743B39-B2D2-4D54-A0E0-04A2D2EA0FBE}" srcOrd="0" destOrd="0" presId="urn:microsoft.com/office/officeart/2005/8/layout/hList1"/>
    <dgm:cxn modelId="{1EF6ABFC-6172-40B7-865D-48493515D293}" type="presOf" srcId="{12A7C3A0-7A2D-49F3-A83D-5037DF5D8E2E}" destId="{4372C1B5-60F3-46E7-9416-EA4B5669811F}" srcOrd="0" destOrd="0" presId="urn:microsoft.com/office/officeart/2005/8/layout/hList1"/>
    <dgm:cxn modelId="{C87278BF-A727-49DA-857D-97F401F5F338}" type="presParOf" srcId="{FD28BF52-175D-4255-87C7-1FADBCCD53F5}" destId="{0A060829-B6E7-474C-B925-5AFAD051856A}" srcOrd="0" destOrd="0" presId="urn:microsoft.com/office/officeart/2005/8/layout/hList1"/>
    <dgm:cxn modelId="{B7F52F3F-5F6F-4511-80BA-168F35DB1066}" type="presParOf" srcId="{0A060829-B6E7-474C-B925-5AFAD051856A}" destId="{0951840F-116C-47B0-BDD5-BAD8C2BA3E2D}" srcOrd="0" destOrd="0" presId="urn:microsoft.com/office/officeart/2005/8/layout/hList1"/>
    <dgm:cxn modelId="{C7C338CF-EC5A-4047-9BDD-200E458C85D8}" type="presParOf" srcId="{0A060829-B6E7-474C-B925-5AFAD051856A}" destId="{381403B0-6B0A-428D-A7E2-A8D63EB2920D}" srcOrd="1" destOrd="0" presId="urn:microsoft.com/office/officeart/2005/8/layout/hList1"/>
    <dgm:cxn modelId="{2B32BD70-76F9-490C-B50B-880437977EE1}" type="presParOf" srcId="{FD28BF52-175D-4255-87C7-1FADBCCD53F5}" destId="{928E0A78-CC7A-40D8-8614-8AD9DE84A597}" srcOrd="1" destOrd="0" presId="urn:microsoft.com/office/officeart/2005/8/layout/hList1"/>
    <dgm:cxn modelId="{95A74692-99E6-4DA2-821F-C5035D5B87B7}" type="presParOf" srcId="{FD28BF52-175D-4255-87C7-1FADBCCD53F5}" destId="{DA030EC9-6DF9-4FC3-B535-59246867F2A6}" srcOrd="2" destOrd="0" presId="urn:microsoft.com/office/officeart/2005/8/layout/hList1"/>
    <dgm:cxn modelId="{E893E936-5C59-4614-B07F-684E57CF832D}" type="presParOf" srcId="{DA030EC9-6DF9-4FC3-B535-59246867F2A6}" destId="{4372C1B5-60F3-46E7-9416-EA4B5669811F}" srcOrd="0" destOrd="0" presId="urn:microsoft.com/office/officeart/2005/8/layout/hList1"/>
    <dgm:cxn modelId="{D77A24EB-0065-405F-AAEF-D10DA9B20F40}" type="presParOf" srcId="{DA030EC9-6DF9-4FC3-B535-59246867F2A6}" destId="{E9743B39-B2D2-4D54-A0E0-04A2D2EA0FBE}" srcOrd="1" destOrd="0" presId="urn:microsoft.com/office/officeart/2005/8/layout/hList1"/>
    <dgm:cxn modelId="{94D4FC1F-CEB5-4628-AF76-F66E527E4307}" type="presParOf" srcId="{FD28BF52-175D-4255-87C7-1FADBCCD53F5}" destId="{463F9F57-3E2B-4C9F-8D19-2822D25F0D4D}" srcOrd="3" destOrd="0" presId="urn:microsoft.com/office/officeart/2005/8/layout/hList1"/>
    <dgm:cxn modelId="{94E7AF93-3F43-4AA0-8B42-99A9B3C49693}" type="presParOf" srcId="{FD28BF52-175D-4255-87C7-1FADBCCD53F5}" destId="{06CFBB52-3534-44E4-873F-4A14BC6DC2FD}" srcOrd="4" destOrd="0" presId="urn:microsoft.com/office/officeart/2005/8/layout/hList1"/>
    <dgm:cxn modelId="{A3E2301B-41F2-4594-82DA-A686D2FCE2E5}" type="presParOf" srcId="{06CFBB52-3534-44E4-873F-4A14BC6DC2FD}" destId="{FB91E59E-0E53-4443-AD8F-153B231B3629}" srcOrd="0" destOrd="0" presId="urn:microsoft.com/office/officeart/2005/8/layout/hList1"/>
    <dgm:cxn modelId="{20400156-86E1-4475-8156-EA2F29C01136}" type="presParOf" srcId="{06CFBB52-3534-44E4-873F-4A14BC6DC2FD}" destId="{B757D7C5-C5A1-449E-A4BF-F58DA0B343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41563-A68A-447F-B9B4-B2B326E629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4F31A4-DA9D-455E-A58F-0DEBD9D08428}">
      <dgm:prSet phldrT="[Texte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sz="1800" b="1" u="sng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Profil</a:t>
          </a:r>
          <a:r>
            <a:rPr lang="en-US" sz="1800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des personnes accompagnées (2022)</a:t>
          </a:r>
        </a:p>
        <a:p>
          <a:r>
            <a: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Moyenne </a:t>
          </a:r>
          <a:r>
            <a:rPr lang="en-US" sz="1800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d’âge</a:t>
          </a:r>
          <a:r>
            <a: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: 82 </a:t>
          </a:r>
          <a:r>
            <a:rPr lang="en-US" sz="1800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ans</a:t>
          </a:r>
          <a:r>
            <a: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- 63% F et 37% H</a:t>
          </a:r>
        </a:p>
        <a:p>
          <a:r>
            <a: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GMP 704 </a:t>
          </a:r>
        </a:p>
        <a:p>
          <a:r>
            <a: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SPASAD de 25 places (23 places PA et 2 places PH)</a:t>
          </a:r>
          <a:endParaRPr lang="fr-FR" sz="18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350FE-B3E2-4E4E-B700-109D3327BA35}" type="parTrans" cxnId="{7F7D841D-3057-4CA1-A4A0-47F7EB0A2FC1}">
      <dgm:prSet/>
      <dgm:spPr/>
      <dgm:t>
        <a:bodyPr/>
        <a:lstStyle/>
        <a:p>
          <a:endParaRPr lang="fr-FR"/>
        </a:p>
      </dgm:t>
    </dgm:pt>
    <dgm:pt modelId="{043CC0CD-55C1-43B7-9F55-0F6CAE530561}" type="sibTrans" cxnId="{7F7D841D-3057-4CA1-A4A0-47F7EB0A2FC1}">
      <dgm:prSet/>
      <dgm:spPr/>
      <dgm:t>
        <a:bodyPr/>
        <a:lstStyle/>
        <a:p>
          <a:endParaRPr lang="fr-FR"/>
        </a:p>
      </dgm:t>
    </dgm:pt>
    <dgm:pt modelId="{5C81797E-E878-42C8-AAF4-49D9EA21517A}" type="pres">
      <dgm:prSet presAssocID="{28341563-A68A-447F-B9B4-B2B326E629F9}" presName="diagram" presStyleCnt="0">
        <dgm:presLayoutVars>
          <dgm:dir/>
          <dgm:resizeHandles val="exact"/>
        </dgm:presLayoutVars>
      </dgm:prSet>
      <dgm:spPr/>
    </dgm:pt>
    <dgm:pt modelId="{6A17E058-F836-4C14-89EF-8DB87DDB3DDD}" type="pres">
      <dgm:prSet presAssocID="{A04F31A4-DA9D-455E-A58F-0DEBD9D08428}" presName="node" presStyleLbl="node1" presStyleIdx="0" presStyleCnt="1" custAng="656048" custScaleX="100000" custScaleY="73128" custLinFactNeighborX="61318" custLinFactNeighborY="-29863">
        <dgm:presLayoutVars>
          <dgm:bulletEnabled val="1"/>
        </dgm:presLayoutVars>
      </dgm:prSet>
      <dgm:spPr/>
    </dgm:pt>
  </dgm:ptLst>
  <dgm:cxnLst>
    <dgm:cxn modelId="{DC742F1C-484B-4492-B241-940EFDBB2030}" type="presOf" srcId="{A04F31A4-DA9D-455E-A58F-0DEBD9D08428}" destId="{6A17E058-F836-4C14-89EF-8DB87DDB3DDD}" srcOrd="0" destOrd="0" presId="urn:microsoft.com/office/officeart/2005/8/layout/default"/>
    <dgm:cxn modelId="{7F7D841D-3057-4CA1-A4A0-47F7EB0A2FC1}" srcId="{28341563-A68A-447F-B9B4-B2B326E629F9}" destId="{A04F31A4-DA9D-455E-A58F-0DEBD9D08428}" srcOrd="0" destOrd="0" parTransId="{1AF350FE-B3E2-4E4E-B700-109D3327BA35}" sibTransId="{043CC0CD-55C1-43B7-9F55-0F6CAE530561}"/>
    <dgm:cxn modelId="{FD28136D-A9DB-4A72-8311-5ADB69485D51}" type="presOf" srcId="{28341563-A68A-447F-B9B4-B2B326E629F9}" destId="{5C81797E-E878-42C8-AAF4-49D9EA21517A}" srcOrd="0" destOrd="0" presId="urn:microsoft.com/office/officeart/2005/8/layout/default"/>
    <dgm:cxn modelId="{C8DF2102-C1C4-4A81-913C-B109C74D8FD0}" type="presParOf" srcId="{5C81797E-E878-42C8-AAF4-49D9EA21517A}" destId="{6A17E058-F836-4C14-89EF-8DB87DDB3DD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674AD-CE1D-4FE8-86B4-7A1C6A2CB09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422E5D-3989-4371-95B8-0513BACEA691}">
      <dgm:prSet phldrT="[Texte]"/>
      <dgm:spPr/>
      <dgm:t>
        <a:bodyPr/>
        <a:lstStyle/>
        <a:p>
          <a:r>
            <a:rPr lang="fr-FR" dirty="0"/>
            <a:t>Contexte complexe pour les personnes âgées du territoire</a:t>
          </a:r>
        </a:p>
      </dgm:t>
    </dgm:pt>
    <dgm:pt modelId="{C9614450-C85B-4981-9C2A-8EC56580BBF5}" type="parTrans" cxnId="{A48427A4-7998-49F7-B354-45628EF4678F}">
      <dgm:prSet/>
      <dgm:spPr/>
      <dgm:t>
        <a:bodyPr/>
        <a:lstStyle/>
        <a:p>
          <a:endParaRPr lang="fr-FR"/>
        </a:p>
      </dgm:t>
    </dgm:pt>
    <dgm:pt modelId="{20E911FB-B2B7-4BB4-99DE-A3AB6C56D96C}" type="sibTrans" cxnId="{A48427A4-7998-49F7-B354-45628EF4678F}">
      <dgm:prSet/>
      <dgm:spPr/>
      <dgm:t>
        <a:bodyPr/>
        <a:lstStyle/>
        <a:p>
          <a:endParaRPr lang="fr-FR"/>
        </a:p>
      </dgm:t>
    </dgm:pt>
    <dgm:pt modelId="{971BBC20-B10B-48A5-B98D-7DB522F82CFD}">
      <dgm:prSet phldrT="[Texte]" custT="1"/>
      <dgm:spPr/>
      <dgm:t>
        <a:bodyPr/>
        <a:lstStyle/>
        <a:p>
          <a:r>
            <a:rPr lang="fr-FR" sz="1800" dirty="0"/>
            <a:t>&gt; Augmentation de la dépendance</a:t>
          </a:r>
        </a:p>
        <a:p>
          <a:r>
            <a:rPr lang="fr-FR" sz="1800" dirty="0"/>
            <a:t>&gt; Projet de maintien à domicile / peu de disponibilités dans les établissements </a:t>
          </a:r>
        </a:p>
        <a:p>
          <a:r>
            <a:rPr lang="fr-FR" sz="1800" dirty="0"/>
            <a:t>&gt; Augmentation des prises en charge complexes (multi partenariales) dans un contexte dégradé</a:t>
          </a:r>
        </a:p>
        <a:p>
          <a:r>
            <a:rPr lang="fr-FR" sz="1800" dirty="0"/>
            <a:t>&gt; Épuisement des aidants à domicile</a:t>
          </a:r>
        </a:p>
      </dgm:t>
    </dgm:pt>
    <dgm:pt modelId="{0B72C3CF-24CF-4091-A995-4647639828AB}" type="parTrans" cxnId="{0FDE0366-9F59-4722-A4DD-17C15F451AB8}">
      <dgm:prSet/>
      <dgm:spPr/>
      <dgm:t>
        <a:bodyPr/>
        <a:lstStyle/>
        <a:p>
          <a:endParaRPr lang="fr-FR"/>
        </a:p>
      </dgm:t>
    </dgm:pt>
    <dgm:pt modelId="{B752603E-4663-47B8-9B9A-D83DB489C7DA}" type="sibTrans" cxnId="{0FDE0366-9F59-4722-A4DD-17C15F451AB8}">
      <dgm:prSet/>
      <dgm:spPr/>
      <dgm:t>
        <a:bodyPr/>
        <a:lstStyle/>
        <a:p>
          <a:endParaRPr lang="fr-FR"/>
        </a:p>
      </dgm:t>
    </dgm:pt>
    <dgm:pt modelId="{9C140D58-F960-4C1E-9EA7-F550CB6DF809}" type="pres">
      <dgm:prSet presAssocID="{78C674AD-CE1D-4FE8-86B4-7A1C6A2CB092}" presName="list" presStyleCnt="0">
        <dgm:presLayoutVars>
          <dgm:dir/>
          <dgm:animLvl val="lvl"/>
        </dgm:presLayoutVars>
      </dgm:prSet>
      <dgm:spPr/>
    </dgm:pt>
    <dgm:pt modelId="{364414CA-78F9-4C0D-B814-835E7556490F}" type="pres">
      <dgm:prSet presAssocID="{8A422E5D-3989-4371-95B8-0513BACEA691}" presName="posSpace" presStyleCnt="0"/>
      <dgm:spPr/>
    </dgm:pt>
    <dgm:pt modelId="{4D8FFAF0-A8FC-4A5C-8853-4A15F98FC01C}" type="pres">
      <dgm:prSet presAssocID="{8A422E5D-3989-4371-95B8-0513BACEA691}" presName="vertFlow" presStyleCnt="0"/>
      <dgm:spPr/>
    </dgm:pt>
    <dgm:pt modelId="{D23C7EDD-3B4A-404C-9BC4-EE76F240F9EC}" type="pres">
      <dgm:prSet presAssocID="{8A422E5D-3989-4371-95B8-0513BACEA691}" presName="topSpace" presStyleCnt="0"/>
      <dgm:spPr/>
    </dgm:pt>
    <dgm:pt modelId="{66A01579-9496-4BFA-8F12-B61E0CB41A0A}" type="pres">
      <dgm:prSet presAssocID="{8A422E5D-3989-4371-95B8-0513BACEA691}" presName="firstComp" presStyleCnt="0"/>
      <dgm:spPr/>
    </dgm:pt>
    <dgm:pt modelId="{20E81D9C-26FD-46FD-B8C4-21DE0BE90D7A}" type="pres">
      <dgm:prSet presAssocID="{8A422E5D-3989-4371-95B8-0513BACEA691}" presName="firstChild" presStyleLbl="bgAccFollowNode1" presStyleIdx="0" presStyleCnt="1" custScaleX="101856" custScaleY="37636" custLinFactNeighborX="-3936" custLinFactNeighborY="30917"/>
      <dgm:spPr/>
    </dgm:pt>
    <dgm:pt modelId="{0ACBB2ED-8CD9-49BC-ABFE-4B4B65C15B1A}" type="pres">
      <dgm:prSet presAssocID="{8A422E5D-3989-4371-95B8-0513BACEA691}" presName="firstChildTx" presStyleLbl="bgAccFollowNode1" presStyleIdx="0" presStyleCnt="1">
        <dgm:presLayoutVars>
          <dgm:bulletEnabled val="1"/>
        </dgm:presLayoutVars>
      </dgm:prSet>
      <dgm:spPr/>
    </dgm:pt>
    <dgm:pt modelId="{1ABC6556-EC02-4A0C-B5A8-B937B40F1AF3}" type="pres">
      <dgm:prSet presAssocID="{8A422E5D-3989-4371-95B8-0513BACEA691}" presName="negSpace" presStyleCnt="0"/>
      <dgm:spPr/>
    </dgm:pt>
    <dgm:pt modelId="{109B0600-44EB-42E6-BBAD-56F8D41F0FBE}" type="pres">
      <dgm:prSet presAssocID="{8A422E5D-3989-4371-95B8-0513BACEA691}" presName="circle" presStyleLbl="node1" presStyleIdx="0" presStyleCnt="1" custAng="20550772" custScaleX="58715" custScaleY="41156" custLinFactNeighborX="14072" custLinFactNeighborY="63320"/>
      <dgm:spPr/>
    </dgm:pt>
  </dgm:ptLst>
  <dgm:cxnLst>
    <dgm:cxn modelId="{32109001-02F1-45F6-B2BA-9F5E7F86755B}" type="presOf" srcId="{78C674AD-CE1D-4FE8-86B4-7A1C6A2CB092}" destId="{9C140D58-F960-4C1E-9EA7-F550CB6DF809}" srcOrd="0" destOrd="0" presId="urn:microsoft.com/office/officeart/2005/8/layout/hList9"/>
    <dgm:cxn modelId="{0FDE0366-9F59-4722-A4DD-17C15F451AB8}" srcId="{8A422E5D-3989-4371-95B8-0513BACEA691}" destId="{971BBC20-B10B-48A5-B98D-7DB522F82CFD}" srcOrd="0" destOrd="0" parTransId="{0B72C3CF-24CF-4091-A995-4647639828AB}" sibTransId="{B752603E-4663-47B8-9B9A-D83DB489C7DA}"/>
    <dgm:cxn modelId="{83E80B99-6F5F-4505-A3F6-D9781D32E5BF}" type="presOf" srcId="{971BBC20-B10B-48A5-B98D-7DB522F82CFD}" destId="{20E81D9C-26FD-46FD-B8C4-21DE0BE90D7A}" srcOrd="0" destOrd="0" presId="urn:microsoft.com/office/officeart/2005/8/layout/hList9"/>
    <dgm:cxn modelId="{A48427A4-7998-49F7-B354-45628EF4678F}" srcId="{78C674AD-CE1D-4FE8-86B4-7A1C6A2CB092}" destId="{8A422E5D-3989-4371-95B8-0513BACEA691}" srcOrd="0" destOrd="0" parTransId="{C9614450-C85B-4981-9C2A-8EC56580BBF5}" sibTransId="{20E911FB-B2B7-4BB4-99DE-A3AB6C56D96C}"/>
    <dgm:cxn modelId="{177098B4-A2C5-4F07-A143-67CCF9629E67}" type="presOf" srcId="{971BBC20-B10B-48A5-B98D-7DB522F82CFD}" destId="{0ACBB2ED-8CD9-49BC-ABFE-4B4B65C15B1A}" srcOrd="1" destOrd="0" presId="urn:microsoft.com/office/officeart/2005/8/layout/hList9"/>
    <dgm:cxn modelId="{B026DFFC-EE3C-4DE6-9F69-DFE781741899}" type="presOf" srcId="{8A422E5D-3989-4371-95B8-0513BACEA691}" destId="{109B0600-44EB-42E6-BBAD-56F8D41F0FBE}" srcOrd="0" destOrd="0" presId="urn:microsoft.com/office/officeart/2005/8/layout/hList9"/>
    <dgm:cxn modelId="{989A9CDA-E71A-4636-AD21-DC0A7EA9FEA3}" type="presParOf" srcId="{9C140D58-F960-4C1E-9EA7-F550CB6DF809}" destId="{364414CA-78F9-4C0D-B814-835E7556490F}" srcOrd="0" destOrd="0" presId="urn:microsoft.com/office/officeart/2005/8/layout/hList9"/>
    <dgm:cxn modelId="{28F6A64E-34D7-4225-822B-385BCA20BE4F}" type="presParOf" srcId="{9C140D58-F960-4C1E-9EA7-F550CB6DF809}" destId="{4D8FFAF0-A8FC-4A5C-8853-4A15F98FC01C}" srcOrd="1" destOrd="0" presId="urn:microsoft.com/office/officeart/2005/8/layout/hList9"/>
    <dgm:cxn modelId="{9D12DCB8-FC1E-4CDA-B8B3-4414FE0A4B1D}" type="presParOf" srcId="{4D8FFAF0-A8FC-4A5C-8853-4A15F98FC01C}" destId="{D23C7EDD-3B4A-404C-9BC4-EE76F240F9EC}" srcOrd="0" destOrd="0" presId="urn:microsoft.com/office/officeart/2005/8/layout/hList9"/>
    <dgm:cxn modelId="{013503FA-E5B0-4263-8235-080521B29D87}" type="presParOf" srcId="{4D8FFAF0-A8FC-4A5C-8853-4A15F98FC01C}" destId="{66A01579-9496-4BFA-8F12-B61E0CB41A0A}" srcOrd="1" destOrd="0" presId="urn:microsoft.com/office/officeart/2005/8/layout/hList9"/>
    <dgm:cxn modelId="{EBBBBD45-BD51-412B-8981-4B7C5EB20370}" type="presParOf" srcId="{66A01579-9496-4BFA-8F12-B61E0CB41A0A}" destId="{20E81D9C-26FD-46FD-B8C4-21DE0BE90D7A}" srcOrd="0" destOrd="0" presId="urn:microsoft.com/office/officeart/2005/8/layout/hList9"/>
    <dgm:cxn modelId="{580EE15C-3660-4366-85A8-DA83BF7509EC}" type="presParOf" srcId="{66A01579-9496-4BFA-8F12-B61E0CB41A0A}" destId="{0ACBB2ED-8CD9-49BC-ABFE-4B4B65C15B1A}" srcOrd="1" destOrd="0" presId="urn:microsoft.com/office/officeart/2005/8/layout/hList9"/>
    <dgm:cxn modelId="{828006ED-DA64-4CCA-A656-98D182D35088}" type="presParOf" srcId="{9C140D58-F960-4C1E-9EA7-F550CB6DF809}" destId="{1ABC6556-EC02-4A0C-B5A8-B937B40F1AF3}" srcOrd="2" destOrd="0" presId="urn:microsoft.com/office/officeart/2005/8/layout/hList9"/>
    <dgm:cxn modelId="{57DC6ABA-A1FD-4C77-9CE3-C65A39C25901}" type="presParOf" srcId="{9C140D58-F960-4C1E-9EA7-F550CB6DF809}" destId="{109B0600-44EB-42E6-BBAD-56F8D41F0FB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7D99A-AE6A-42BE-A863-F54DA9EAD24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16682AD-6288-492E-A9A9-E6607D496CF1}">
      <dgm:prSet phldrT="[Texte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fr-FR" sz="1800" b="1" dirty="0"/>
            <a:t>CRITERES D’ENTREE DANS LE DISPOSITIF</a:t>
          </a:r>
        </a:p>
      </dgm:t>
    </dgm:pt>
    <dgm:pt modelId="{94D78828-4268-4BE6-A5C7-F1676AAC53D1}" type="parTrans" cxnId="{79EA385C-1612-441A-A7FB-3D2DC346F255}">
      <dgm:prSet/>
      <dgm:spPr/>
      <dgm:t>
        <a:bodyPr/>
        <a:lstStyle/>
        <a:p>
          <a:endParaRPr lang="fr-FR"/>
        </a:p>
      </dgm:t>
    </dgm:pt>
    <dgm:pt modelId="{2945614D-DB69-4BA2-BE06-B939B7037532}" type="sibTrans" cxnId="{79EA385C-1612-441A-A7FB-3D2DC346F255}">
      <dgm:prSet/>
      <dgm:spPr/>
      <dgm:t>
        <a:bodyPr/>
        <a:lstStyle/>
        <a:p>
          <a:endParaRPr lang="fr-FR"/>
        </a:p>
      </dgm:t>
    </dgm:pt>
    <dgm:pt modelId="{84D833CD-E71C-48A6-8CB2-D7EAA09A7742}">
      <dgm:prSet phldrT="[Texte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fr-FR" sz="1600" b="1" dirty="0"/>
            <a:t>* Atteintes de poly pathologies</a:t>
          </a:r>
          <a:endParaRPr lang="fr-FR" sz="1600" dirty="0"/>
        </a:p>
        <a:p>
          <a:pPr algn="l">
            <a:buNone/>
          </a:pPr>
          <a:r>
            <a:rPr lang="fr-FR" sz="1600" b="1" dirty="0"/>
            <a:t>* Et/ou présentant une forte dépendance&gt; GIR 1 à 3</a:t>
          </a:r>
          <a:endParaRPr lang="fr-FR" sz="1600" dirty="0"/>
        </a:p>
        <a:p>
          <a:pPr algn="l">
            <a:buNone/>
          </a:pPr>
          <a:r>
            <a:rPr lang="fr-FR" sz="1600" b="1" dirty="0"/>
            <a:t>* Et/ou atteinte d’une maladie neuro-évolutive invalidante</a:t>
          </a:r>
          <a:endParaRPr lang="fr-FR" sz="1600" dirty="0"/>
        </a:p>
        <a:p>
          <a:pPr algn="l">
            <a:buNone/>
          </a:pPr>
          <a:r>
            <a:rPr lang="fr-FR" sz="1600" b="1" dirty="0"/>
            <a:t>* Et/ou atteintes d’une pathologie cancéreuse</a:t>
          </a:r>
          <a:endParaRPr lang="fr-FR" sz="1600" dirty="0"/>
        </a:p>
        <a:p>
          <a:pPr algn="l">
            <a:buNone/>
          </a:pPr>
          <a:r>
            <a:rPr lang="fr-FR" sz="1600" b="1" dirty="0"/>
            <a:t>* Et/ou en soins palliatifs</a:t>
          </a:r>
          <a:endParaRPr lang="fr-FR" sz="1600" dirty="0"/>
        </a:p>
      </dgm:t>
    </dgm:pt>
    <dgm:pt modelId="{66C65783-0E60-4E56-8399-8AAC886FB7F9}" type="parTrans" cxnId="{00E7F35E-7F55-4F58-BE85-3901B94A92FA}">
      <dgm:prSet/>
      <dgm:spPr/>
      <dgm:t>
        <a:bodyPr/>
        <a:lstStyle/>
        <a:p>
          <a:endParaRPr lang="fr-FR"/>
        </a:p>
      </dgm:t>
    </dgm:pt>
    <dgm:pt modelId="{A8FF0B61-D222-42A5-B3F2-E893963BD75B}" type="sibTrans" cxnId="{00E7F35E-7F55-4F58-BE85-3901B94A92FA}">
      <dgm:prSet/>
      <dgm:spPr/>
      <dgm:t>
        <a:bodyPr/>
        <a:lstStyle/>
        <a:p>
          <a:endParaRPr lang="fr-FR"/>
        </a:p>
      </dgm:t>
    </dgm:pt>
    <dgm:pt modelId="{A9129E40-E50C-458C-BA2C-1BAD1CAE7774}" type="pres">
      <dgm:prSet presAssocID="{35B7D99A-AE6A-42BE-A863-F54DA9EAD243}" presName="theList" presStyleCnt="0">
        <dgm:presLayoutVars>
          <dgm:dir/>
          <dgm:animLvl val="lvl"/>
          <dgm:resizeHandles val="exact"/>
        </dgm:presLayoutVars>
      </dgm:prSet>
      <dgm:spPr/>
    </dgm:pt>
    <dgm:pt modelId="{B1C11D6B-FC87-444F-A9FD-14423220E813}" type="pres">
      <dgm:prSet presAssocID="{416682AD-6288-492E-A9A9-E6607D496CF1}" presName="compNode" presStyleCnt="0"/>
      <dgm:spPr/>
    </dgm:pt>
    <dgm:pt modelId="{CD619579-A69A-48DB-9347-69C01D81F6FE}" type="pres">
      <dgm:prSet presAssocID="{416682AD-6288-492E-A9A9-E6607D496CF1}" presName="aNode" presStyleLbl="bgShp" presStyleIdx="0" presStyleCnt="1" custScaleY="71380"/>
      <dgm:spPr/>
    </dgm:pt>
    <dgm:pt modelId="{3E10C849-9EA1-4FF2-A2B3-9A3203000AE3}" type="pres">
      <dgm:prSet presAssocID="{416682AD-6288-492E-A9A9-E6607D496CF1}" presName="textNode" presStyleLbl="bgShp" presStyleIdx="0" presStyleCnt="1"/>
      <dgm:spPr/>
    </dgm:pt>
    <dgm:pt modelId="{1448927D-8D31-4807-BF3E-7E2EE76AFAFD}" type="pres">
      <dgm:prSet presAssocID="{416682AD-6288-492E-A9A9-E6607D496CF1}" presName="compChildNode" presStyleCnt="0"/>
      <dgm:spPr/>
    </dgm:pt>
    <dgm:pt modelId="{87C2B3AF-4E50-4D2E-8B8A-47AD7A27159F}" type="pres">
      <dgm:prSet presAssocID="{416682AD-6288-492E-A9A9-E6607D496CF1}" presName="theInnerList" presStyleCnt="0"/>
      <dgm:spPr/>
    </dgm:pt>
    <dgm:pt modelId="{96875ACE-0A7C-404C-BC7C-799F36492098}" type="pres">
      <dgm:prSet presAssocID="{84D833CD-E71C-48A6-8CB2-D7EAA09A7742}" presName="childNode" presStyleLbl="node1" presStyleIdx="0" presStyleCnt="1" custScaleX="103571" custScaleY="118264">
        <dgm:presLayoutVars>
          <dgm:bulletEnabled val="1"/>
        </dgm:presLayoutVars>
      </dgm:prSet>
      <dgm:spPr/>
    </dgm:pt>
  </dgm:ptLst>
  <dgm:cxnLst>
    <dgm:cxn modelId="{9482340A-30DF-4663-BC1D-2A9895FB425F}" type="presOf" srcId="{416682AD-6288-492E-A9A9-E6607D496CF1}" destId="{CD619579-A69A-48DB-9347-69C01D81F6FE}" srcOrd="0" destOrd="0" presId="urn:microsoft.com/office/officeart/2005/8/layout/lProcess2"/>
    <dgm:cxn modelId="{49EEBD1A-8598-4E9E-B02C-629A9B3E8E57}" type="presOf" srcId="{35B7D99A-AE6A-42BE-A863-F54DA9EAD243}" destId="{A9129E40-E50C-458C-BA2C-1BAD1CAE7774}" srcOrd="0" destOrd="0" presId="urn:microsoft.com/office/officeart/2005/8/layout/lProcess2"/>
    <dgm:cxn modelId="{79EA385C-1612-441A-A7FB-3D2DC346F255}" srcId="{35B7D99A-AE6A-42BE-A863-F54DA9EAD243}" destId="{416682AD-6288-492E-A9A9-E6607D496CF1}" srcOrd="0" destOrd="0" parTransId="{94D78828-4268-4BE6-A5C7-F1676AAC53D1}" sibTransId="{2945614D-DB69-4BA2-BE06-B939B7037532}"/>
    <dgm:cxn modelId="{DB82C95E-4244-4489-9627-0452C07CB847}" type="presOf" srcId="{84D833CD-E71C-48A6-8CB2-D7EAA09A7742}" destId="{96875ACE-0A7C-404C-BC7C-799F36492098}" srcOrd="0" destOrd="0" presId="urn:microsoft.com/office/officeart/2005/8/layout/lProcess2"/>
    <dgm:cxn modelId="{00E7F35E-7F55-4F58-BE85-3901B94A92FA}" srcId="{416682AD-6288-492E-A9A9-E6607D496CF1}" destId="{84D833CD-E71C-48A6-8CB2-D7EAA09A7742}" srcOrd="0" destOrd="0" parTransId="{66C65783-0E60-4E56-8399-8AAC886FB7F9}" sibTransId="{A8FF0B61-D222-42A5-B3F2-E893963BD75B}"/>
    <dgm:cxn modelId="{8BB4BF41-378E-40F1-A69D-F125A11292CB}" type="presOf" srcId="{416682AD-6288-492E-A9A9-E6607D496CF1}" destId="{3E10C849-9EA1-4FF2-A2B3-9A3203000AE3}" srcOrd="1" destOrd="0" presId="urn:microsoft.com/office/officeart/2005/8/layout/lProcess2"/>
    <dgm:cxn modelId="{8AE688AE-CA15-4B73-BF44-F9FE36C3C994}" type="presParOf" srcId="{A9129E40-E50C-458C-BA2C-1BAD1CAE7774}" destId="{B1C11D6B-FC87-444F-A9FD-14423220E813}" srcOrd="0" destOrd="0" presId="urn:microsoft.com/office/officeart/2005/8/layout/lProcess2"/>
    <dgm:cxn modelId="{C9B39023-292B-4130-9A2F-937E2DAF2FC7}" type="presParOf" srcId="{B1C11D6B-FC87-444F-A9FD-14423220E813}" destId="{CD619579-A69A-48DB-9347-69C01D81F6FE}" srcOrd="0" destOrd="0" presId="urn:microsoft.com/office/officeart/2005/8/layout/lProcess2"/>
    <dgm:cxn modelId="{47F8F17A-2E1E-45D0-9E63-0DCF083ACE94}" type="presParOf" srcId="{B1C11D6B-FC87-444F-A9FD-14423220E813}" destId="{3E10C849-9EA1-4FF2-A2B3-9A3203000AE3}" srcOrd="1" destOrd="0" presId="urn:microsoft.com/office/officeart/2005/8/layout/lProcess2"/>
    <dgm:cxn modelId="{027E1AF4-909B-4984-A09C-6CBECB866909}" type="presParOf" srcId="{B1C11D6B-FC87-444F-A9FD-14423220E813}" destId="{1448927D-8D31-4807-BF3E-7E2EE76AFAFD}" srcOrd="2" destOrd="0" presId="urn:microsoft.com/office/officeart/2005/8/layout/lProcess2"/>
    <dgm:cxn modelId="{D4E65C7C-8531-41B2-BCDF-E5F9284DA25B}" type="presParOf" srcId="{1448927D-8D31-4807-BF3E-7E2EE76AFAFD}" destId="{87C2B3AF-4E50-4D2E-8B8A-47AD7A27159F}" srcOrd="0" destOrd="0" presId="urn:microsoft.com/office/officeart/2005/8/layout/lProcess2"/>
    <dgm:cxn modelId="{CD12BE20-F2C7-493E-924B-9727E6E9317B}" type="presParOf" srcId="{87C2B3AF-4E50-4D2E-8B8A-47AD7A27159F}" destId="{96875ACE-0A7C-404C-BC7C-799F3649209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4CEC5D-B2B8-4900-937A-E48541AFE5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13408D-61E0-48DA-80E0-F4BFA4A532C2}">
      <dgm:prSet phldrT="[Texte]" custT="1"/>
      <dgm:spPr>
        <a:solidFill>
          <a:schemeClr val="tx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600" b="1" u="sng" dirty="0">
              <a:solidFill>
                <a:schemeClr val="tx2">
                  <a:lumMod val="60000"/>
                  <a:lumOff val="40000"/>
                </a:schemeClr>
              </a:solidFill>
            </a:rPr>
            <a:t>Synthèse pluridisciplinaire trimestrielle </a:t>
          </a:r>
          <a:endParaRPr lang="fr-FR" sz="1600" dirty="0">
            <a:solidFill>
              <a:schemeClr val="tx2">
                <a:lumMod val="60000"/>
                <a:lumOff val="40000"/>
              </a:schemeClr>
            </a:solidFill>
          </a:endParaRPr>
        </a:p>
        <a:p>
          <a:r>
            <a:rPr lang="fr-FR" sz="1600" dirty="0">
              <a:solidFill>
                <a:schemeClr val="tx2">
                  <a:lumMod val="60000"/>
                  <a:lumOff val="40000"/>
                </a:schemeClr>
              </a:solidFill>
            </a:rPr>
            <a:t>Epuisement majeur des aidants</a:t>
          </a:r>
        </a:p>
        <a:p>
          <a:r>
            <a:rPr lang="fr-FR" sz="1600" dirty="0">
              <a:solidFill>
                <a:schemeClr val="tx2">
                  <a:lumMod val="60000"/>
                  <a:lumOff val="40000"/>
                </a:schemeClr>
              </a:solidFill>
            </a:rPr>
            <a:t>Prises en charge coordonnées avec les acteurs autour du patient</a:t>
          </a:r>
        </a:p>
      </dgm:t>
    </dgm:pt>
    <dgm:pt modelId="{49A1C5CC-5BA5-4308-AEBF-7DF5EBA34BFD}" type="parTrans" cxnId="{464DFCFC-3AB9-4175-B4FD-6245DB34249C}">
      <dgm:prSet/>
      <dgm:spPr/>
      <dgm:t>
        <a:bodyPr/>
        <a:lstStyle/>
        <a:p>
          <a:endParaRPr lang="fr-FR"/>
        </a:p>
      </dgm:t>
    </dgm:pt>
    <dgm:pt modelId="{522579B1-D939-43DA-A1B9-AFE71FC559AA}" type="sibTrans" cxnId="{464DFCFC-3AB9-4175-B4FD-6245DB34249C}">
      <dgm:prSet/>
      <dgm:spPr/>
      <dgm:t>
        <a:bodyPr/>
        <a:lstStyle/>
        <a:p>
          <a:endParaRPr lang="fr-FR"/>
        </a:p>
      </dgm:t>
    </dgm:pt>
    <dgm:pt modelId="{442DA862-2460-434C-9648-59EF2F3CD2BB}" type="pres">
      <dgm:prSet presAssocID="{084CEC5D-B2B8-4900-937A-E48541AFE5FD}" presName="diagram" presStyleCnt="0">
        <dgm:presLayoutVars>
          <dgm:dir/>
          <dgm:resizeHandles val="exact"/>
        </dgm:presLayoutVars>
      </dgm:prSet>
      <dgm:spPr/>
    </dgm:pt>
    <dgm:pt modelId="{2C96CDE0-89E7-4A51-B31B-14DAC490935F}" type="pres">
      <dgm:prSet presAssocID="{D213408D-61E0-48DA-80E0-F4BFA4A532C2}" presName="node" presStyleLbl="node1" presStyleIdx="0" presStyleCnt="1" custAng="334462" custScaleX="74125" custScaleY="60391">
        <dgm:presLayoutVars>
          <dgm:bulletEnabled val="1"/>
        </dgm:presLayoutVars>
      </dgm:prSet>
      <dgm:spPr/>
    </dgm:pt>
  </dgm:ptLst>
  <dgm:cxnLst>
    <dgm:cxn modelId="{70410D6E-4F53-4A4E-BB43-D1432ECD79DD}" type="presOf" srcId="{D213408D-61E0-48DA-80E0-F4BFA4A532C2}" destId="{2C96CDE0-89E7-4A51-B31B-14DAC490935F}" srcOrd="0" destOrd="0" presId="urn:microsoft.com/office/officeart/2005/8/layout/default"/>
    <dgm:cxn modelId="{336968D7-433A-4823-8828-A15BD67A8685}" type="presOf" srcId="{084CEC5D-B2B8-4900-937A-E48541AFE5FD}" destId="{442DA862-2460-434C-9648-59EF2F3CD2BB}" srcOrd="0" destOrd="0" presId="urn:microsoft.com/office/officeart/2005/8/layout/default"/>
    <dgm:cxn modelId="{464DFCFC-3AB9-4175-B4FD-6245DB34249C}" srcId="{084CEC5D-B2B8-4900-937A-E48541AFE5FD}" destId="{D213408D-61E0-48DA-80E0-F4BFA4A532C2}" srcOrd="0" destOrd="0" parTransId="{49A1C5CC-5BA5-4308-AEBF-7DF5EBA34BFD}" sibTransId="{522579B1-D939-43DA-A1B9-AFE71FC559AA}"/>
    <dgm:cxn modelId="{52B2F08A-442A-49AD-9EE8-FFAAF9FAA342}" type="presParOf" srcId="{442DA862-2460-434C-9648-59EF2F3CD2BB}" destId="{2C96CDE0-89E7-4A51-B31B-14DAC490935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1840F-116C-47B0-BDD5-BAD8C2BA3E2D}">
      <dsp:nvSpPr>
        <dsp:cNvPr id="0" name=""/>
        <dsp:cNvSpPr/>
      </dsp:nvSpPr>
      <dsp:spPr>
        <a:xfrm>
          <a:off x="3014" y="10485"/>
          <a:ext cx="2938908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Secteur Aix les bains</a:t>
          </a:r>
        </a:p>
      </dsp:txBody>
      <dsp:txXfrm>
        <a:off x="3014" y="10485"/>
        <a:ext cx="2938908" cy="1065600"/>
      </dsp:txXfrm>
    </dsp:sp>
    <dsp:sp modelId="{381403B0-6B0A-428D-A7E2-A8D63EB2920D}">
      <dsp:nvSpPr>
        <dsp:cNvPr id="0" name=""/>
        <dsp:cNvSpPr/>
      </dsp:nvSpPr>
      <dsp:spPr>
        <a:xfrm>
          <a:off x="3014" y="1076085"/>
          <a:ext cx="2938908" cy="1878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86 places : 4 PH + 82 PA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20 AS + 2 IDE + 1 IDEC</a:t>
          </a:r>
        </a:p>
      </dsp:txBody>
      <dsp:txXfrm>
        <a:off x="3014" y="1076085"/>
        <a:ext cx="2938908" cy="1878952"/>
      </dsp:txXfrm>
    </dsp:sp>
    <dsp:sp modelId="{4372C1B5-60F3-46E7-9416-EA4B5669811F}">
      <dsp:nvSpPr>
        <dsp:cNvPr id="0" name=""/>
        <dsp:cNvSpPr/>
      </dsp:nvSpPr>
      <dsp:spPr>
        <a:xfrm>
          <a:off x="3353370" y="10485"/>
          <a:ext cx="2938908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Secteur Chautagne</a:t>
          </a:r>
        </a:p>
      </dsp:txBody>
      <dsp:txXfrm>
        <a:off x="3353370" y="10485"/>
        <a:ext cx="2938908" cy="1065600"/>
      </dsp:txXfrm>
    </dsp:sp>
    <dsp:sp modelId="{E9743B39-B2D2-4D54-A0E0-04A2D2EA0FBE}">
      <dsp:nvSpPr>
        <dsp:cNvPr id="0" name=""/>
        <dsp:cNvSpPr/>
      </dsp:nvSpPr>
      <dsp:spPr>
        <a:xfrm>
          <a:off x="3353370" y="1076085"/>
          <a:ext cx="2938908" cy="1878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20 places PA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4 ETP AS + 1 IDEC, équipe </a:t>
          </a: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mutualisée</a:t>
          </a:r>
          <a:r>
            <a:rPr lang="fr-FR" sz="1800" kern="1200" dirty="0"/>
            <a:t> avec EHPAD Les Fontanettes</a:t>
          </a:r>
        </a:p>
      </dsp:txBody>
      <dsp:txXfrm>
        <a:off x="3353370" y="1076085"/>
        <a:ext cx="2938908" cy="1878952"/>
      </dsp:txXfrm>
    </dsp:sp>
    <dsp:sp modelId="{FB91E59E-0E53-4443-AD8F-153B231B3629}">
      <dsp:nvSpPr>
        <dsp:cNvPr id="0" name=""/>
        <dsp:cNvSpPr/>
      </dsp:nvSpPr>
      <dsp:spPr>
        <a:xfrm>
          <a:off x="6703726" y="10485"/>
          <a:ext cx="2938908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Equipe Mobile Spécialisée Alzheimer</a:t>
          </a:r>
        </a:p>
      </dsp:txBody>
      <dsp:txXfrm>
        <a:off x="6703726" y="10485"/>
        <a:ext cx="2938908" cy="1065600"/>
      </dsp:txXfrm>
    </dsp:sp>
    <dsp:sp modelId="{B757D7C5-C5A1-449E-A4BF-F58DA0B34384}">
      <dsp:nvSpPr>
        <dsp:cNvPr id="0" name=""/>
        <dsp:cNvSpPr/>
      </dsp:nvSpPr>
      <dsp:spPr>
        <a:xfrm>
          <a:off x="6703726" y="1076085"/>
          <a:ext cx="2938908" cy="1878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10 places soit 30 patients en file </a:t>
          </a: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active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3 agents : 2 ETP ASG + 1 ETP ergothérapeute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Coordination assurée par la CDS</a:t>
          </a:r>
        </a:p>
      </dsp:txBody>
      <dsp:txXfrm>
        <a:off x="6703726" y="1076085"/>
        <a:ext cx="2938908" cy="187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7E058-F836-4C14-89EF-8DB87DDB3DDD}">
      <dsp:nvSpPr>
        <dsp:cNvPr id="0" name=""/>
        <dsp:cNvSpPr/>
      </dsp:nvSpPr>
      <dsp:spPr>
        <a:xfrm rot="656048">
          <a:off x="244517" y="296403"/>
          <a:ext cx="4823791" cy="2116525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Profil</a:t>
          </a:r>
          <a:r>
            <a:rPr lang="en-US" sz="1800" b="1" u="sng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des personnes accompagnées (2022)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Moyenne </a:t>
          </a:r>
          <a:r>
            <a:rPr lang="en-US" sz="1800" kern="1200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d’âge</a:t>
          </a:r>
          <a:r>
            <a:rPr lang="en-US" sz="1800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: 82 </a:t>
          </a:r>
          <a:r>
            <a:rPr lang="en-US" sz="1800" kern="1200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ans</a:t>
          </a:r>
          <a:r>
            <a:rPr lang="en-US" sz="1800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- 63% F et 37% 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GMP 704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SPASAD de 25 places (23 places PA et 2 places PH)</a:t>
          </a:r>
          <a:endParaRPr lang="fr-FR" sz="1800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517" y="296403"/>
        <a:ext cx="4823791" cy="2116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81D9C-26FD-46FD-B8C4-21DE0BE90D7A}">
      <dsp:nvSpPr>
        <dsp:cNvPr id="0" name=""/>
        <dsp:cNvSpPr/>
      </dsp:nvSpPr>
      <dsp:spPr>
        <a:xfrm>
          <a:off x="3422065" y="4008570"/>
          <a:ext cx="7327943" cy="1773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&gt; Augmentation de la dépendance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&gt; Projet de maintien à domicile / peu de disponibilités dans les établissements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&gt; Augmentation des prises en charge complexes (multi partenariales) dans un contexte dégradé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&gt; Épuisement des aidants à domicile</a:t>
          </a:r>
        </a:p>
      </dsp:txBody>
      <dsp:txXfrm>
        <a:off x="4594536" y="4008570"/>
        <a:ext cx="6155472" cy="1773120"/>
      </dsp:txXfrm>
    </dsp:sp>
    <dsp:sp modelId="{109B0600-44EB-42E6-BBAD-56F8D41F0FBE}">
      <dsp:nvSpPr>
        <dsp:cNvPr id="0" name=""/>
        <dsp:cNvSpPr/>
      </dsp:nvSpPr>
      <dsp:spPr>
        <a:xfrm rot="20550772">
          <a:off x="1726814" y="4044172"/>
          <a:ext cx="2764819" cy="1937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Contexte complexe pour les personnes âgées du territoire</a:t>
          </a:r>
        </a:p>
      </dsp:txBody>
      <dsp:txXfrm>
        <a:off x="2131712" y="4327983"/>
        <a:ext cx="1955023" cy="1370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19579-A69A-48DB-9347-69C01D81F6FE}">
      <dsp:nvSpPr>
        <dsp:cNvPr id="0" name=""/>
        <dsp:cNvSpPr/>
      </dsp:nvSpPr>
      <dsp:spPr>
        <a:xfrm>
          <a:off x="1207" y="524046"/>
          <a:ext cx="2471323" cy="3867844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CRITERES D’ENTREE DANS LE DISPOSITIF</a:t>
          </a:r>
        </a:p>
      </dsp:txBody>
      <dsp:txXfrm>
        <a:off x="1207" y="524046"/>
        <a:ext cx="2471323" cy="1160353"/>
      </dsp:txXfrm>
    </dsp:sp>
    <dsp:sp modelId="{96875ACE-0A7C-404C-BC7C-799F36492098}">
      <dsp:nvSpPr>
        <dsp:cNvPr id="0" name=""/>
        <dsp:cNvSpPr/>
      </dsp:nvSpPr>
      <dsp:spPr>
        <a:xfrm>
          <a:off x="213039" y="1375983"/>
          <a:ext cx="2047659" cy="3518637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1" kern="1200" dirty="0"/>
            <a:t>* Atteintes de poly pathologies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* Et/ou présentant une forte dépendance&gt; GIR 1 à 3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* Et/ou atteinte d’une maladie neuro-évolutive invalidante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* Et/ou atteintes d’une pathologie cancéreuse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* Et/ou en soins palliatifs</a:t>
          </a:r>
          <a:endParaRPr lang="fr-FR" sz="1600" kern="1200" dirty="0"/>
        </a:p>
      </dsp:txBody>
      <dsp:txXfrm>
        <a:off x="273013" y="1435957"/>
        <a:ext cx="1927711" cy="3398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CDE0-89E7-4A51-B31B-14DAC490935F}">
      <dsp:nvSpPr>
        <dsp:cNvPr id="0" name=""/>
        <dsp:cNvSpPr/>
      </dsp:nvSpPr>
      <dsp:spPr>
        <a:xfrm rot="334462">
          <a:off x="597788" y="253447"/>
          <a:ext cx="3425013" cy="1674252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2">
                  <a:lumMod val="60000"/>
                  <a:lumOff val="40000"/>
                </a:schemeClr>
              </a:solidFill>
            </a:rPr>
            <a:t>Synthèse pluridisciplinaire trimestrielle </a:t>
          </a:r>
          <a:endParaRPr lang="fr-FR" sz="1600" kern="1200" dirty="0">
            <a:solidFill>
              <a:schemeClr val="tx2">
                <a:lumMod val="60000"/>
                <a:lumOff val="4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2">
                  <a:lumMod val="60000"/>
                  <a:lumOff val="40000"/>
                </a:schemeClr>
              </a:solidFill>
            </a:rPr>
            <a:t>Epuisement majeur des aidants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2">
                  <a:lumMod val="60000"/>
                  <a:lumOff val="40000"/>
                </a:schemeClr>
              </a:solidFill>
            </a:rPr>
            <a:t>Prises en charge coordonnées avec les acteurs autour du patient</a:t>
          </a:r>
        </a:p>
      </dsp:txBody>
      <dsp:txXfrm>
        <a:off x="597788" y="253447"/>
        <a:ext cx="3425013" cy="167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63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7" y="1"/>
            <a:ext cx="2945659" cy="49863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B4DB87E8-6809-4FD7-96DA-6D331DC00C91}" type="datetimeFigureOut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13/06/2023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010"/>
            <a:ext cx="2945659" cy="498629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7" y="9428010"/>
            <a:ext cx="2945659" cy="498629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A71D1B4-D9DF-4753-A42F-7014FEA0C99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63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837" y="1"/>
            <a:ext cx="2945659" cy="49863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E10C4D-73F1-2A43-905A-94ADEFF22C8C}" type="datetimeFigureOut">
              <a:rPr lang="fr-FR" smtClean="0"/>
              <a:pPr/>
              <a:t>13/06/2023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010"/>
            <a:ext cx="2945659" cy="498629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837" y="9428010"/>
            <a:ext cx="2945659" cy="498629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54ADD-F903-9146-B9D0-60A8CE2A347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155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titre G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5543550" y="2570724"/>
            <a:ext cx="6491589" cy="1243680"/>
          </a:xfrm>
        </p:spPr>
        <p:txBody>
          <a:bodyPr>
            <a:normAutofit/>
          </a:bodyPr>
          <a:lstStyle>
            <a:lvl1pPr algn="r">
              <a:lnSpc>
                <a:spcPts val="4200"/>
              </a:lnSpc>
              <a:defRPr sz="38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960620" y="3842597"/>
            <a:ext cx="7076933" cy="48260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 titre ou date</a:t>
            </a:r>
          </a:p>
        </p:txBody>
      </p:sp>
    </p:spTree>
    <p:extLst>
      <p:ext uri="{BB962C8B-B14F-4D97-AF65-F5344CB8AC3E}">
        <p14:creationId xmlns:p14="http://schemas.microsoft.com/office/powerpoint/2010/main" val="67849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triang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  19"/>
          <p:cNvSpPr>
            <a:spLocks noGrp="1"/>
          </p:cNvSpPr>
          <p:nvPr>
            <p:ph type="pic" sz="quarter" idx="24"/>
          </p:nvPr>
        </p:nvSpPr>
        <p:spPr>
          <a:xfrm>
            <a:off x="1063427" y="750040"/>
            <a:ext cx="4651571" cy="5665151"/>
          </a:xfrm>
          <a:prstGeom prst="triangl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864" y="2506717"/>
            <a:ext cx="3501826" cy="3499261"/>
          </a:xfrm>
          <a:prstGeom prst="rect">
            <a:avLst/>
          </a:prstGeom>
        </p:spPr>
      </p:pic>
      <p:sp>
        <p:nvSpPr>
          <p:cNvPr id="18" name="Espace réservé du texte 19"/>
          <p:cNvSpPr>
            <a:spLocks noGrp="1"/>
          </p:cNvSpPr>
          <p:nvPr>
            <p:ph type="body" sz="quarter" idx="19"/>
          </p:nvPr>
        </p:nvSpPr>
        <p:spPr>
          <a:xfrm>
            <a:off x="5714998" y="2136449"/>
            <a:ext cx="5806442" cy="4278742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33"/>
          <p:cNvSpPr>
            <a:spLocks noGrp="1"/>
          </p:cNvSpPr>
          <p:nvPr>
            <p:ph type="body" sz="quarter" idx="25"/>
          </p:nvPr>
        </p:nvSpPr>
        <p:spPr>
          <a:xfrm>
            <a:off x="4039838" y="989150"/>
            <a:ext cx="7481602" cy="927879"/>
          </a:xfrm>
        </p:spPr>
        <p:txBody>
          <a:bodyPr>
            <a:normAutofit/>
          </a:bodyPr>
          <a:lstStyle>
            <a:lvl1pPr marL="0" indent="0">
              <a:buNone/>
              <a:defRPr sz="2800" b="1" i="0" baseline="0">
                <a:solidFill>
                  <a:srgbClr val="0099CA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30"/>
          </p:nvPr>
        </p:nvSpPr>
        <p:spPr>
          <a:xfrm>
            <a:off x="11292840" y="6525987"/>
            <a:ext cx="788670" cy="277289"/>
          </a:xfrm>
        </p:spPr>
        <p:txBody>
          <a:bodyPr/>
          <a:lstStyle>
            <a:lvl1pPr algn="ctr">
              <a:defRPr sz="1200"/>
            </a:lvl1pPr>
          </a:lstStyle>
          <a:p>
            <a:fld id="{3EA42D6A-0DB4-9A42-9AAA-EACC4DDA120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26"/>
          <p:cNvSpPr>
            <a:spLocks noGrp="1"/>
          </p:cNvSpPr>
          <p:nvPr>
            <p:ph type="body" sz="quarter" idx="22"/>
          </p:nvPr>
        </p:nvSpPr>
        <p:spPr>
          <a:xfrm>
            <a:off x="1517505" y="356643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1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6"/>
          <p:cNvSpPr>
            <a:spLocks noGrp="1"/>
          </p:cNvSpPr>
          <p:nvPr>
            <p:ph type="body" sz="quarter" idx="23"/>
          </p:nvPr>
        </p:nvSpPr>
        <p:spPr>
          <a:xfrm>
            <a:off x="1517505" y="542599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0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939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812552" y="3003462"/>
            <a:ext cx="4648512" cy="1106984"/>
          </a:xfrm>
        </p:spPr>
        <p:txBody>
          <a:bodyPr>
            <a:normAutofit/>
          </a:bodyPr>
          <a:lstStyle>
            <a:lvl1pPr marL="0" indent="0" algn="ctr">
              <a:buNone/>
              <a:defRPr sz="3000" b="1" i="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08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812552" y="3003462"/>
            <a:ext cx="4648512" cy="1106984"/>
          </a:xfrm>
        </p:spPr>
        <p:txBody>
          <a:bodyPr>
            <a:normAutofit/>
          </a:bodyPr>
          <a:lstStyle>
            <a:lvl1pPr marL="0" indent="0" algn="ctr">
              <a:buNone/>
              <a:defRPr sz="3000" b="1" i="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20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titre GL CIA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5543550" y="2570724"/>
            <a:ext cx="6491589" cy="1243680"/>
          </a:xfrm>
        </p:spPr>
        <p:txBody>
          <a:bodyPr>
            <a:normAutofit/>
          </a:bodyPr>
          <a:lstStyle>
            <a:lvl1pPr algn="r">
              <a:lnSpc>
                <a:spcPts val="4200"/>
              </a:lnSpc>
              <a:defRPr sz="38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960620" y="3842597"/>
            <a:ext cx="7076933" cy="48260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 titre ou date</a:t>
            </a:r>
          </a:p>
        </p:txBody>
      </p:sp>
    </p:spTree>
    <p:extLst>
      <p:ext uri="{BB962C8B-B14F-4D97-AF65-F5344CB8AC3E}">
        <p14:creationId xmlns:p14="http://schemas.microsoft.com/office/powerpoint/2010/main" val="27244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titre GL nei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5543550" y="2570724"/>
            <a:ext cx="6491589" cy="1243680"/>
          </a:xfrm>
        </p:spPr>
        <p:txBody>
          <a:bodyPr>
            <a:normAutofit/>
          </a:bodyPr>
          <a:lstStyle>
            <a:lvl1pPr algn="r">
              <a:lnSpc>
                <a:spcPts val="4200"/>
              </a:lnSpc>
              <a:defRPr sz="38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960620" y="3842597"/>
            <a:ext cx="7076933" cy="48260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 titre ou date</a:t>
            </a:r>
          </a:p>
        </p:txBody>
      </p:sp>
    </p:spTree>
    <p:extLst>
      <p:ext uri="{BB962C8B-B14F-4D97-AF65-F5344CB8AC3E}">
        <p14:creationId xmlns:p14="http://schemas.microsoft.com/office/powerpoint/2010/main" val="41273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titre GL lac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5543550" y="2570724"/>
            <a:ext cx="6491589" cy="1243680"/>
          </a:xfrm>
        </p:spPr>
        <p:txBody>
          <a:bodyPr>
            <a:normAutofit/>
          </a:bodyPr>
          <a:lstStyle>
            <a:lvl1pPr algn="r">
              <a:lnSpc>
                <a:spcPts val="4200"/>
              </a:lnSpc>
              <a:defRPr sz="38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960620" y="3842597"/>
            <a:ext cx="7076933" cy="48260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 titre ou date</a:t>
            </a:r>
          </a:p>
        </p:txBody>
      </p:sp>
    </p:spTree>
    <p:extLst>
      <p:ext uri="{BB962C8B-B14F-4D97-AF65-F5344CB8AC3E}">
        <p14:creationId xmlns:p14="http://schemas.microsoft.com/office/powerpoint/2010/main" val="26632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, sous-titre et intr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pour une image  47"/>
          <p:cNvSpPr>
            <a:spLocks noGrp="1"/>
          </p:cNvSpPr>
          <p:nvPr>
            <p:ph type="pic" sz="quarter" idx="20"/>
          </p:nvPr>
        </p:nvSpPr>
        <p:spPr>
          <a:xfrm>
            <a:off x="167058" y="154468"/>
            <a:ext cx="7894940" cy="6537705"/>
          </a:xfrm>
          <a:custGeom>
            <a:avLst/>
            <a:gdLst>
              <a:gd name="connsiteX0" fmla="*/ 0 w 6074191"/>
              <a:gd name="connsiteY0" fmla="*/ 0 h 6523954"/>
              <a:gd name="connsiteX1" fmla="*/ 5061806 w 6074191"/>
              <a:gd name="connsiteY1" fmla="*/ 0 h 6523954"/>
              <a:gd name="connsiteX2" fmla="*/ 6074191 w 6074191"/>
              <a:gd name="connsiteY2" fmla="*/ 1012385 h 6523954"/>
              <a:gd name="connsiteX3" fmla="*/ 6074191 w 6074191"/>
              <a:gd name="connsiteY3" fmla="*/ 6523954 h 6523954"/>
              <a:gd name="connsiteX4" fmla="*/ 0 w 6074191"/>
              <a:gd name="connsiteY4" fmla="*/ 6523954 h 6523954"/>
              <a:gd name="connsiteX5" fmla="*/ 0 w 6074191"/>
              <a:gd name="connsiteY5" fmla="*/ 0 h 6523954"/>
              <a:gd name="connsiteX0" fmla="*/ 0 w 6074191"/>
              <a:gd name="connsiteY0" fmla="*/ 0 h 6523954"/>
              <a:gd name="connsiteX1" fmla="*/ 5061806 w 6074191"/>
              <a:gd name="connsiteY1" fmla="*/ 0 h 6523954"/>
              <a:gd name="connsiteX2" fmla="*/ 4190390 w 6074191"/>
              <a:gd name="connsiteY2" fmla="*/ 3301822 h 6523954"/>
              <a:gd name="connsiteX3" fmla="*/ 6074191 w 6074191"/>
              <a:gd name="connsiteY3" fmla="*/ 6523954 h 6523954"/>
              <a:gd name="connsiteX4" fmla="*/ 0 w 6074191"/>
              <a:gd name="connsiteY4" fmla="*/ 6523954 h 6523954"/>
              <a:gd name="connsiteX5" fmla="*/ 0 w 6074191"/>
              <a:gd name="connsiteY5" fmla="*/ 0 h 6523954"/>
              <a:gd name="connsiteX0" fmla="*/ 0 w 5061806"/>
              <a:gd name="connsiteY0" fmla="*/ 0 h 6523954"/>
              <a:gd name="connsiteX1" fmla="*/ 5061806 w 5061806"/>
              <a:gd name="connsiteY1" fmla="*/ 0 h 6523954"/>
              <a:gd name="connsiteX2" fmla="*/ 4190390 w 5061806"/>
              <a:gd name="connsiteY2" fmla="*/ 3301822 h 6523954"/>
              <a:gd name="connsiteX3" fmla="*/ 3447869 w 5061806"/>
              <a:gd name="connsiteY3" fmla="*/ 6523954 h 6523954"/>
              <a:gd name="connsiteX4" fmla="*/ 0 w 5061806"/>
              <a:gd name="connsiteY4" fmla="*/ 6523954 h 6523954"/>
              <a:gd name="connsiteX5" fmla="*/ 0 w 5061806"/>
              <a:gd name="connsiteY5" fmla="*/ 0 h 6523954"/>
              <a:gd name="connsiteX0" fmla="*/ 0 w 5324795"/>
              <a:gd name="connsiteY0" fmla="*/ 0 h 6537705"/>
              <a:gd name="connsiteX1" fmla="*/ 5061806 w 5324795"/>
              <a:gd name="connsiteY1" fmla="*/ 0 h 6537705"/>
              <a:gd name="connsiteX2" fmla="*/ 4190390 w 5324795"/>
              <a:gd name="connsiteY2" fmla="*/ 3301822 h 6537705"/>
              <a:gd name="connsiteX3" fmla="*/ 5324795 w 5324795"/>
              <a:gd name="connsiteY3" fmla="*/ 6537705 h 6537705"/>
              <a:gd name="connsiteX4" fmla="*/ 0 w 5324795"/>
              <a:gd name="connsiteY4" fmla="*/ 6523954 h 6537705"/>
              <a:gd name="connsiteX5" fmla="*/ 0 w 5324795"/>
              <a:gd name="connsiteY5" fmla="*/ 0 h 6537705"/>
              <a:gd name="connsiteX0" fmla="*/ 0 w 5324795"/>
              <a:gd name="connsiteY0" fmla="*/ 0 h 6537705"/>
              <a:gd name="connsiteX1" fmla="*/ 5061806 w 5324795"/>
              <a:gd name="connsiteY1" fmla="*/ 0 h 6537705"/>
              <a:gd name="connsiteX2" fmla="*/ 4190390 w 5324795"/>
              <a:gd name="connsiteY2" fmla="*/ 3301822 h 6537705"/>
              <a:gd name="connsiteX3" fmla="*/ 5324795 w 5324795"/>
              <a:gd name="connsiteY3" fmla="*/ 6537705 h 6537705"/>
              <a:gd name="connsiteX4" fmla="*/ 6875 w 5324795"/>
              <a:gd name="connsiteY4" fmla="*/ 6537704 h 6537705"/>
              <a:gd name="connsiteX5" fmla="*/ 0 w 5324795"/>
              <a:gd name="connsiteY5" fmla="*/ 0 h 6537705"/>
              <a:gd name="connsiteX0" fmla="*/ 0 w 5324795"/>
              <a:gd name="connsiteY0" fmla="*/ 0 h 6537705"/>
              <a:gd name="connsiteX1" fmla="*/ 5061806 w 5324795"/>
              <a:gd name="connsiteY1" fmla="*/ 0 h 6537705"/>
              <a:gd name="connsiteX2" fmla="*/ 3599124 w 5324795"/>
              <a:gd name="connsiteY2" fmla="*/ 3398075 h 6537705"/>
              <a:gd name="connsiteX3" fmla="*/ 5324795 w 5324795"/>
              <a:gd name="connsiteY3" fmla="*/ 6537705 h 6537705"/>
              <a:gd name="connsiteX4" fmla="*/ 6875 w 5324795"/>
              <a:gd name="connsiteY4" fmla="*/ 6537704 h 6537705"/>
              <a:gd name="connsiteX5" fmla="*/ 0 w 5324795"/>
              <a:gd name="connsiteY5" fmla="*/ 0 h 6537705"/>
              <a:gd name="connsiteX0" fmla="*/ 0 w 5324795"/>
              <a:gd name="connsiteY0" fmla="*/ 0 h 6537705"/>
              <a:gd name="connsiteX1" fmla="*/ 5061806 w 5324795"/>
              <a:gd name="connsiteY1" fmla="*/ 0 h 6537705"/>
              <a:gd name="connsiteX2" fmla="*/ 3262239 w 5324795"/>
              <a:gd name="connsiteY2" fmla="*/ 4188721 h 6537705"/>
              <a:gd name="connsiteX3" fmla="*/ 5324795 w 5324795"/>
              <a:gd name="connsiteY3" fmla="*/ 6537705 h 6537705"/>
              <a:gd name="connsiteX4" fmla="*/ 6875 w 5324795"/>
              <a:gd name="connsiteY4" fmla="*/ 6537704 h 6537705"/>
              <a:gd name="connsiteX5" fmla="*/ 0 w 5324795"/>
              <a:gd name="connsiteY5" fmla="*/ 0 h 6537705"/>
              <a:gd name="connsiteX0" fmla="*/ 0 w 5324795"/>
              <a:gd name="connsiteY0" fmla="*/ 0 h 6537705"/>
              <a:gd name="connsiteX1" fmla="*/ 5061806 w 5324795"/>
              <a:gd name="connsiteY1" fmla="*/ 0 h 6537705"/>
              <a:gd name="connsiteX2" fmla="*/ 3784754 w 5324795"/>
              <a:gd name="connsiteY2" fmla="*/ 4113094 h 6537705"/>
              <a:gd name="connsiteX3" fmla="*/ 5324795 w 5324795"/>
              <a:gd name="connsiteY3" fmla="*/ 6537705 h 6537705"/>
              <a:gd name="connsiteX4" fmla="*/ 6875 w 5324795"/>
              <a:gd name="connsiteY4" fmla="*/ 6537704 h 6537705"/>
              <a:gd name="connsiteX5" fmla="*/ 0 w 5324795"/>
              <a:gd name="connsiteY5" fmla="*/ 0 h 6537705"/>
              <a:gd name="connsiteX0" fmla="*/ 0 w 5921205"/>
              <a:gd name="connsiteY0" fmla="*/ 0 h 6537705"/>
              <a:gd name="connsiteX1" fmla="*/ 5921205 w 5921205"/>
              <a:gd name="connsiteY1" fmla="*/ 13750 h 6537705"/>
              <a:gd name="connsiteX2" fmla="*/ 3784754 w 5921205"/>
              <a:gd name="connsiteY2" fmla="*/ 4113094 h 6537705"/>
              <a:gd name="connsiteX3" fmla="*/ 5324795 w 5921205"/>
              <a:gd name="connsiteY3" fmla="*/ 6537705 h 6537705"/>
              <a:gd name="connsiteX4" fmla="*/ 6875 w 5921205"/>
              <a:gd name="connsiteY4" fmla="*/ 6537704 h 6537705"/>
              <a:gd name="connsiteX5" fmla="*/ 0 w 5921205"/>
              <a:gd name="connsiteY5" fmla="*/ 0 h 653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1205" h="6537705">
                <a:moveTo>
                  <a:pt x="0" y="0"/>
                </a:moveTo>
                <a:lnTo>
                  <a:pt x="5921205" y="13750"/>
                </a:lnTo>
                <a:lnTo>
                  <a:pt x="3784754" y="4113094"/>
                </a:lnTo>
                <a:lnTo>
                  <a:pt x="5324795" y="6537705"/>
                </a:lnTo>
                <a:lnTo>
                  <a:pt x="6875" y="6537704"/>
                </a:lnTo>
                <a:cubicBezTo>
                  <a:pt x="4583" y="4358469"/>
                  <a:pt x="2292" y="2179235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285750" indent="-285750" algn="ctr">
              <a:buFont typeface="Arial" charset="0"/>
              <a:buChar char="•"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004848" y="2381594"/>
            <a:ext cx="3420440" cy="653693"/>
          </a:xfrm>
        </p:spPr>
        <p:txBody>
          <a:bodyPr anchor="t">
            <a:noAutofit/>
          </a:bodyPr>
          <a:lstStyle>
            <a:lvl1pPr algn="r">
              <a:defRPr sz="4800" b="1" i="0">
                <a:solidFill>
                  <a:srgbClr val="0099C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PARTIE 1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8394263" y="2399338"/>
            <a:ext cx="2884661" cy="0"/>
          </a:xfrm>
          <a:prstGeom prst="line">
            <a:avLst/>
          </a:prstGeom>
          <a:ln w="19050">
            <a:solidFill>
              <a:srgbClr val="0099C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arallélogramme 16"/>
          <p:cNvSpPr/>
          <p:nvPr userDrawn="1"/>
        </p:nvSpPr>
        <p:spPr>
          <a:xfrm>
            <a:off x="11183060" y="6503486"/>
            <a:ext cx="1626936" cy="354515"/>
          </a:xfrm>
          <a:prstGeom prst="parallelogram">
            <a:avLst>
              <a:gd name="adj" fmla="val 43268"/>
            </a:avLst>
          </a:prstGeom>
          <a:solidFill>
            <a:srgbClr val="0099C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903762" y="3076179"/>
            <a:ext cx="2521527" cy="49226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1" y="149786"/>
            <a:ext cx="901774" cy="901774"/>
          </a:xfrm>
          <a:prstGeom prst="rect">
            <a:avLst/>
          </a:prstGeom>
        </p:spPr>
      </p:pic>
      <p:sp>
        <p:nvSpPr>
          <p:cNvPr id="41" name="Espace réservé du texte 40"/>
          <p:cNvSpPr>
            <a:spLocks noGrp="1"/>
          </p:cNvSpPr>
          <p:nvPr>
            <p:ph type="body" sz="quarter" idx="16"/>
          </p:nvPr>
        </p:nvSpPr>
        <p:spPr>
          <a:xfrm>
            <a:off x="5736047" y="3794920"/>
            <a:ext cx="5689243" cy="1030041"/>
          </a:xfrm>
        </p:spPr>
        <p:txBody>
          <a:bodyPr>
            <a:normAutofit/>
          </a:bodyPr>
          <a:lstStyle>
            <a:lvl1pPr marL="0" indent="0" algn="r">
              <a:buNone/>
              <a:defRPr sz="2000" b="1" i="1" baseline="0">
                <a:solidFill>
                  <a:srgbClr val="2C2D70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9"/>
          </p:nvPr>
        </p:nvSpPr>
        <p:spPr>
          <a:xfrm>
            <a:off x="6839132" y="4922934"/>
            <a:ext cx="4586155" cy="1187186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30"/>
          </p:nvPr>
        </p:nvSpPr>
        <p:spPr>
          <a:xfrm>
            <a:off x="11292840" y="6525987"/>
            <a:ext cx="788670" cy="277289"/>
          </a:xfrm>
        </p:spPr>
        <p:txBody>
          <a:bodyPr/>
          <a:lstStyle>
            <a:lvl1pPr algn="ctr">
              <a:defRPr sz="1200"/>
            </a:lvl1pPr>
          </a:lstStyle>
          <a:p>
            <a:fld id="{3EA42D6A-0DB4-9A42-9AAA-EACC4DDA120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95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3"/>
          <p:cNvSpPr>
            <a:spLocks noGrp="1"/>
          </p:cNvSpPr>
          <p:nvPr>
            <p:ph type="body" sz="quarter" idx="25"/>
          </p:nvPr>
        </p:nvSpPr>
        <p:spPr>
          <a:xfrm>
            <a:off x="499401" y="1066065"/>
            <a:ext cx="8221808" cy="1009073"/>
          </a:xfrm>
        </p:spPr>
        <p:txBody>
          <a:bodyPr>
            <a:normAutofit/>
          </a:bodyPr>
          <a:lstStyle>
            <a:lvl1pPr marL="0" indent="0">
              <a:buNone/>
              <a:defRPr sz="2800" b="1" i="0" baseline="0">
                <a:solidFill>
                  <a:srgbClr val="0099CA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35"/>
          <p:cNvSpPr>
            <a:spLocks noGrp="1"/>
          </p:cNvSpPr>
          <p:nvPr>
            <p:ph type="body" sz="quarter" idx="26"/>
          </p:nvPr>
        </p:nvSpPr>
        <p:spPr>
          <a:xfrm>
            <a:off x="499401" y="2265591"/>
            <a:ext cx="11054648" cy="41245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30"/>
          </p:nvPr>
        </p:nvSpPr>
        <p:spPr>
          <a:xfrm>
            <a:off x="11292840" y="6525987"/>
            <a:ext cx="788670" cy="277289"/>
          </a:xfrm>
        </p:spPr>
        <p:txBody>
          <a:bodyPr/>
          <a:lstStyle>
            <a:lvl1pPr algn="ctr">
              <a:defRPr sz="1200"/>
            </a:lvl1pPr>
          </a:lstStyle>
          <a:p>
            <a:fld id="{3EA42D6A-0DB4-9A42-9AAA-EACC4DDA120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22"/>
          </p:nvPr>
        </p:nvSpPr>
        <p:spPr>
          <a:xfrm>
            <a:off x="1517505" y="356643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1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26"/>
          <p:cNvSpPr>
            <a:spLocks noGrp="1"/>
          </p:cNvSpPr>
          <p:nvPr>
            <p:ph type="body" sz="quarter" idx="23"/>
          </p:nvPr>
        </p:nvSpPr>
        <p:spPr>
          <a:xfrm>
            <a:off x="1517505" y="542599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0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361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onn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9"/>
          <p:cNvSpPr>
            <a:spLocks noGrp="1"/>
          </p:cNvSpPr>
          <p:nvPr>
            <p:ph type="body" sz="quarter" idx="19"/>
          </p:nvPr>
        </p:nvSpPr>
        <p:spPr>
          <a:xfrm>
            <a:off x="514351" y="2255834"/>
            <a:ext cx="5396370" cy="3036255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30"/>
          </p:nvPr>
        </p:nvSpPr>
        <p:spPr>
          <a:xfrm>
            <a:off x="6089297" y="2255836"/>
            <a:ext cx="5396370" cy="3036254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8"/>
          </p:nvPr>
        </p:nvSpPr>
        <p:spPr>
          <a:xfrm>
            <a:off x="514351" y="5575834"/>
            <a:ext cx="10971316" cy="827855"/>
          </a:xfrm>
        </p:spPr>
        <p:txBody>
          <a:bodyPr>
            <a:normAutofit/>
          </a:bodyPr>
          <a:lstStyle>
            <a:lvl1pPr marL="0" indent="0">
              <a:buNone/>
              <a:defRPr sz="1600" b="1" i="1" baseline="0">
                <a:solidFill>
                  <a:srgbClr val="2C2D70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33"/>
          <p:cNvSpPr>
            <a:spLocks noGrp="1"/>
          </p:cNvSpPr>
          <p:nvPr>
            <p:ph type="body" sz="quarter" idx="25"/>
          </p:nvPr>
        </p:nvSpPr>
        <p:spPr>
          <a:xfrm>
            <a:off x="514351" y="1069160"/>
            <a:ext cx="10971316" cy="927879"/>
          </a:xfrm>
        </p:spPr>
        <p:txBody>
          <a:bodyPr>
            <a:normAutofit/>
          </a:bodyPr>
          <a:lstStyle>
            <a:lvl1pPr marL="0" indent="0">
              <a:buNone/>
              <a:defRPr sz="2800" b="1" i="0" baseline="0">
                <a:solidFill>
                  <a:srgbClr val="0099CA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31"/>
          </p:nvPr>
        </p:nvSpPr>
        <p:spPr>
          <a:xfrm>
            <a:off x="11292840" y="6525987"/>
            <a:ext cx="788670" cy="277289"/>
          </a:xfrm>
        </p:spPr>
        <p:txBody>
          <a:bodyPr/>
          <a:lstStyle>
            <a:lvl1pPr algn="ctr">
              <a:defRPr sz="1200"/>
            </a:lvl1pPr>
          </a:lstStyle>
          <a:p>
            <a:fld id="{3EA42D6A-0DB4-9A42-9AAA-EACC4DDA120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22"/>
          </p:nvPr>
        </p:nvSpPr>
        <p:spPr>
          <a:xfrm>
            <a:off x="1517505" y="356643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1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26"/>
          <p:cNvSpPr>
            <a:spLocks noGrp="1"/>
          </p:cNvSpPr>
          <p:nvPr>
            <p:ph type="body" sz="quarter" idx="23"/>
          </p:nvPr>
        </p:nvSpPr>
        <p:spPr>
          <a:xfrm>
            <a:off x="1517505" y="542599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0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50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à gauch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  26"/>
          <p:cNvSpPr>
            <a:spLocks noGrp="1"/>
          </p:cNvSpPr>
          <p:nvPr>
            <p:ph type="pic" sz="quarter" idx="16"/>
          </p:nvPr>
        </p:nvSpPr>
        <p:spPr>
          <a:xfrm>
            <a:off x="480061" y="1439864"/>
            <a:ext cx="4414430" cy="5032375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25"/>
          </p:nvPr>
        </p:nvSpPr>
        <p:spPr>
          <a:xfrm>
            <a:off x="5142718" y="1439864"/>
            <a:ext cx="6435872" cy="978597"/>
          </a:xfrm>
        </p:spPr>
        <p:txBody>
          <a:bodyPr>
            <a:normAutofit/>
          </a:bodyPr>
          <a:lstStyle>
            <a:lvl1pPr marL="0" indent="0">
              <a:buNone/>
              <a:defRPr sz="2800" b="1" i="0" baseline="0">
                <a:solidFill>
                  <a:srgbClr val="0099CA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26"/>
          </p:nvPr>
        </p:nvSpPr>
        <p:spPr>
          <a:xfrm>
            <a:off x="5142718" y="2597922"/>
            <a:ext cx="6435872" cy="387431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30"/>
          </p:nvPr>
        </p:nvSpPr>
        <p:spPr>
          <a:xfrm>
            <a:off x="11292840" y="6525987"/>
            <a:ext cx="788670" cy="277289"/>
          </a:xfrm>
        </p:spPr>
        <p:txBody>
          <a:bodyPr/>
          <a:lstStyle>
            <a:lvl1pPr algn="ctr">
              <a:defRPr sz="1200"/>
            </a:lvl1pPr>
          </a:lstStyle>
          <a:p>
            <a:fld id="{3EA42D6A-0DB4-9A42-9AAA-EACC4DDA120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6"/>
          <p:cNvSpPr>
            <a:spLocks noGrp="1"/>
          </p:cNvSpPr>
          <p:nvPr>
            <p:ph type="body" sz="quarter" idx="22"/>
          </p:nvPr>
        </p:nvSpPr>
        <p:spPr>
          <a:xfrm>
            <a:off x="1517505" y="356643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1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26"/>
          <p:cNvSpPr>
            <a:spLocks noGrp="1"/>
          </p:cNvSpPr>
          <p:nvPr>
            <p:ph type="body" sz="quarter" idx="23"/>
          </p:nvPr>
        </p:nvSpPr>
        <p:spPr>
          <a:xfrm>
            <a:off x="1517505" y="542599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0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434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à droit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  20"/>
          <p:cNvSpPr>
            <a:spLocks noGrp="1"/>
          </p:cNvSpPr>
          <p:nvPr>
            <p:ph type="pic" sz="quarter" idx="27"/>
          </p:nvPr>
        </p:nvSpPr>
        <p:spPr>
          <a:xfrm>
            <a:off x="5361708" y="161401"/>
            <a:ext cx="6633249" cy="6533089"/>
          </a:xfrm>
          <a:custGeom>
            <a:avLst/>
            <a:gdLst>
              <a:gd name="connsiteX0" fmla="*/ 0 w 2708275"/>
              <a:gd name="connsiteY0" fmla="*/ 0 h 6526213"/>
              <a:gd name="connsiteX1" fmla="*/ 2708275 w 2708275"/>
              <a:gd name="connsiteY1" fmla="*/ 0 h 6526213"/>
              <a:gd name="connsiteX2" fmla="*/ 2708275 w 2708275"/>
              <a:gd name="connsiteY2" fmla="*/ 6526213 h 6526213"/>
              <a:gd name="connsiteX3" fmla="*/ 0 w 2708275"/>
              <a:gd name="connsiteY3" fmla="*/ 6526213 h 6526213"/>
              <a:gd name="connsiteX4" fmla="*/ 0 w 2708275"/>
              <a:gd name="connsiteY4" fmla="*/ 0 h 6526213"/>
              <a:gd name="connsiteX0" fmla="*/ 171880 w 2708275"/>
              <a:gd name="connsiteY0" fmla="*/ 0 h 6526213"/>
              <a:gd name="connsiteX1" fmla="*/ 2708275 w 2708275"/>
              <a:gd name="connsiteY1" fmla="*/ 0 h 6526213"/>
              <a:gd name="connsiteX2" fmla="*/ 2708275 w 2708275"/>
              <a:gd name="connsiteY2" fmla="*/ 6526213 h 6526213"/>
              <a:gd name="connsiteX3" fmla="*/ 0 w 2708275"/>
              <a:gd name="connsiteY3" fmla="*/ 6526213 h 6526213"/>
              <a:gd name="connsiteX4" fmla="*/ 171880 w 2708275"/>
              <a:gd name="connsiteY4" fmla="*/ 0 h 6526213"/>
              <a:gd name="connsiteX0" fmla="*/ 61877 w 2708275"/>
              <a:gd name="connsiteY0" fmla="*/ 6875 h 6526213"/>
              <a:gd name="connsiteX1" fmla="*/ 2708275 w 2708275"/>
              <a:gd name="connsiteY1" fmla="*/ 0 h 6526213"/>
              <a:gd name="connsiteX2" fmla="*/ 2708275 w 2708275"/>
              <a:gd name="connsiteY2" fmla="*/ 6526213 h 6526213"/>
              <a:gd name="connsiteX3" fmla="*/ 0 w 2708275"/>
              <a:gd name="connsiteY3" fmla="*/ 6526213 h 6526213"/>
              <a:gd name="connsiteX4" fmla="*/ 61877 w 2708275"/>
              <a:gd name="connsiteY4" fmla="*/ 6875 h 6526213"/>
              <a:gd name="connsiteX0" fmla="*/ 2832577 w 5478975"/>
              <a:gd name="connsiteY0" fmla="*/ 6875 h 6533089"/>
              <a:gd name="connsiteX1" fmla="*/ 5478975 w 5478975"/>
              <a:gd name="connsiteY1" fmla="*/ 0 h 6533089"/>
              <a:gd name="connsiteX2" fmla="*/ 5478975 w 5478975"/>
              <a:gd name="connsiteY2" fmla="*/ 6526213 h 6533089"/>
              <a:gd name="connsiteX3" fmla="*/ 0 w 5478975"/>
              <a:gd name="connsiteY3" fmla="*/ 6533089 h 6533089"/>
              <a:gd name="connsiteX4" fmla="*/ 2832577 w 5478975"/>
              <a:gd name="connsiteY4" fmla="*/ 6875 h 6533089"/>
              <a:gd name="connsiteX0" fmla="*/ 2308245 w 5478975"/>
              <a:gd name="connsiteY0" fmla="*/ 6875 h 6533089"/>
              <a:gd name="connsiteX1" fmla="*/ 5478975 w 5478975"/>
              <a:gd name="connsiteY1" fmla="*/ 0 h 6533089"/>
              <a:gd name="connsiteX2" fmla="*/ 5478975 w 5478975"/>
              <a:gd name="connsiteY2" fmla="*/ 6526213 h 6533089"/>
              <a:gd name="connsiteX3" fmla="*/ 0 w 5478975"/>
              <a:gd name="connsiteY3" fmla="*/ 6533089 h 6533089"/>
              <a:gd name="connsiteX4" fmla="*/ 2308245 w 5478975"/>
              <a:gd name="connsiteY4" fmla="*/ 6875 h 6533089"/>
              <a:gd name="connsiteX0" fmla="*/ 1612497 w 5478975"/>
              <a:gd name="connsiteY0" fmla="*/ 6875 h 6533089"/>
              <a:gd name="connsiteX1" fmla="*/ 5478975 w 5478975"/>
              <a:gd name="connsiteY1" fmla="*/ 0 h 6533089"/>
              <a:gd name="connsiteX2" fmla="*/ 5478975 w 5478975"/>
              <a:gd name="connsiteY2" fmla="*/ 6526213 h 6533089"/>
              <a:gd name="connsiteX3" fmla="*/ 0 w 5478975"/>
              <a:gd name="connsiteY3" fmla="*/ 6533089 h 6533089"/>
              <a:gd name="connsiteX4" fmla="*/ 1612497 w 5478975"/>
              <a:gd name="connsiteY4" fmla="*/ 6875 h 6533089"/>
              <a:gd name="connsiteX0" fmla="*/ 2570413 w 6436891"/>
              <a:gd name="connsiteY0" fmla="*/ 6875 h 6533089"/>
              <a:gd name="connsiteX1" fmla="*/ 6436891 w 6436891"/>
              <a:gd name="connsiteY1" fmla="*/ 0 h 6533089"/>
              <a:gd name="connsiteX2" fmla="*/ 6436891 w 6436891"/>
              <a:gd name="connsiteY2" fmla="*/ 6526213 h 6533089"/>
              <a:gd name="connsiteX3" fmla="*/ 0 w 6436891"/>
              <a:gd name="connsiteY3" fmla="*/ 6533089 h 6533089"/>
              <a:gd name="connsiteX4" fmla="*/ 2570413 w 6436891"/>
              <a:gd name="connsiteY4" fmla="*/ 6875 h 65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6891" h="6533089">
                <a:moveTo>
                  <a:pt x="2570413" y="6875"/>
                </a:moveTo>
                <a:lnTo>
                  <a:pt x="6436891" y="0"/>
                </a:lnTo>
                <a:lnTo>
                  <a:pt x="6436891" y="6526213"/>
                </a:lnTo>
                <a:lnTo>
                  <a:pt x="0" y="6533089"/>
                </a:lnTo>
                <a:lnTo>
                  <a:pt x="2570413" y="6875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Parallélogramme 12"/>
          <p:cNvSpPr/>
          <p:nvPr userDrawn="1"/>
        </p:nvSpPr>
        <p:spPr>
          <a:xfrm>
            <a:off x="11183060" y="6503486"/>
            <a:ext cx="1626936" cy="354515"/>
          </a:xfrm>
          <a:prstGeom prst="parallelogram">
            <a:avLst>
              <a:gd name="adj" fmla="val 43268"/>
            </a:avLst>
          </a:prstGeom>
          <a:solidFill>
            <a:srgbClr val="0099C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Espace réservé du texte 33"/>
          <p:cNvSpPr>
            <a:spLocks noGrp="1"/>
          </p:cNvSpPr>
          <p:nvPr>
            <p:ph type="body" sz="quarter" idx="25"/>
          </p:nvPr>
        </p:nvSpPr>
        <p:spPr>
          <a:xfrm>
            <a:off x="500966" y="1088930"/>
            <a:ext cx="6592568" cy="927879"/>
          </a:xfrm>
        </p:spPr>
        <p:txBody>
          <a:bodyPr>
            <a:normAutofit/>
          </a:bodyPr>
          <a:lstStyle>
            <a:lvl1pPr marL="0" indent="0">
              <a:buNone/>
              <a:defRPr sz="2800" b="1" i="0" baseline="0">
                <a:solidFill>
                  <a:srgbClr val="0099CA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35"/>
          <p:cNvSpPr>
            <a:spLocks noGrp="1"/>
          </p:cNvSpPr>
          <p:nvPr>
            <p:ph type="body" sz="quarter" idx="26"/>
          </p:nvPr>
        </p:nvSpPr>
        <p:spPr>
          <a:xfrm>
            <a:off x="500966" y="2179179"/>
            <a:ext cx="4844186" cy="435868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30"/>
          </p:nvPr>
        </p:nvSpPr>
        <p:spPr>
          <a:xfrm>
            <a:off x="11292840" y="6525987"/>
            <a:ext cx="788670" cy="277289"/>
          </a:xfrm>
        </p:spPr>
        <p:txBody>
          <a:bodyPr/>
          <a:lstStyle>
            <a:lvl1pPr algn="ctr">
              <a:defRPr sz="1200"/>
            </a:lvl1pPr>
          </a:lstStyle>
          <a:p>
            <a:fld id="{3EA42D6A-0DB4-9A42-9AAA-EACC4DDA120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6"/>
          <p:cNvSpPr>
            <a:spLocks noGrp="1"/>
          </p:cNvSpPr>
          <p:nvPr>
            <p:ph type="body" sz="quarter" idx="22"/>
          </p:nvPr>
        </p:nvSpPr>
        <p:spPr>
          <a:xfrm>
            <a:off x="1517505" y="356643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1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26"/>
          <p:cNvSpPr>
            <a:spLocks noGrp="1"/>
          </p:cNvSpPr>
          <p:nvPr>
            <p:ph type="body" sz="quarter" idx="23"/>
          </p:nvPr>
        </p:nvSpPr>
        <p:spPr>
          <a:xfrm>
            <a:off x="1517505" y="542599"/>
            <a:ext cx="3907703" cy="168750"/>
          </a:xfrm>
        </p:spPr>
        <p:txBody>
          <a:bodyPr>
            <a:noAutofit/>
          </a:bodyPr>
          <a:lstStyle>
            <a:lvl1pPr marL="0" indent="0">
              <a:buNone/>
              <a:defRPr sz="800" b="0" i="0" cap="all" baseline="0"/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A"/>
              </a:buClr>
              <a:buSzTx/>
              <a:tabLst/>
              <a:defRPr/>
            </a:pPr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188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52550"/>
            <a:ext cx="10972800" cy="116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02421" y="6548847"/>
            <a:ext cx="592184" cy="277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BA2BDD-9281-47B0-B7A4-1A1D31B6655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88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  <p:sldLayoutId id="2147483703" r:id="rId3"/>
    <p:sldLayoutId id="2147483704" r:id="rId4"/>
    <p:sldLayoutId id="2147483686" r:id="rId5"/>
    <p:sldLayoutId id="2147483700" r:id="rId6"/>
    <p:sldLayoutId id="2147483699" r:id="rId7"/>
    <p:sldLayoutId id="2147483687" r:id="rId8"/>
    <p:sldLayoutId id="2147483692" r:id="rId9"/>
    <p:sldLayoutId id="2147483693" r:id="rId10"/>
    <p:sldLayoutId id="2147483698" r:id="rId11"/>
    <p:sldLayoutId id="214748370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Clr>
          <a:srgbClr val="0099CA"/>
        </a:buClr>
        <a:buFont typeface="Wingdings" charset="2"/>
        <a:buChar char="§"/>
        <a:defRPr sz="2000" kern="1200" baseline="0">
          <a:solidFill>
            <a:schemeClr val="bg2">
              <a:lumMod val="10000"/>
            </a:schemeClr>
          </a:solidFill>
          <a:latin typeface="arial" charset="0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b="1" i="1" kern="1200" baseline="0">
          <a:solidFill>
            <a:srgbClr val="2C2D70"/>
          </a:solidFill>
          <a:latin typeface="arial" charset="0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 baseline="0">
          <a:solidFill>
            <a:schemeClr val="bg2">
              <a:lumMod val="10000"/>
            </a:schemeClr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 baseline="0">
          <a:solidFill>
            <a:schemeClr val="bg2">
              <a:lumMod val="10000"/>
            </a:schemeClr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 baseline="0">
          <a:solidFill>
            <a:schemeClr val="bg2">
              <a:lumMod val="10000"/>
            </a:schemeClr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837043" y="2762827"/>
            <a:ext cx="7198097" cy="12436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fr-FR" sz="3200" cap="small" spc="500" dirty="0">
                <a:solidFill>
                  <a:schemeClr val="bg1"/>
                </a:solidFill>
                <a:latin typeface="+mj-lt"/>
              </a:rPr>
              <a:t> DOMICILE RENFORCE  </a:t>
            </a:r>
          </a:p>
          <a:p>
            <a:pPr algn="r"/>
            <a:r>
              <a:rPr lang="fr-FR" sz="3200" cap="small" spc="500" dirty="0">
                <a:solidFill>
                  <a:schemeClr val="bg1"/>
                </a:solidFill>
                <a:latin typeface="+mj-lt"/>
              </a:rPr>
              <a:t>SSIAD </a:t>
            </a:r>
            <a:r>
              <a:rPr lang="fr-FR" sz="3200" cap="small" spc="500" dirty="0" err="1">
                <a:solidFill>
                  <a:schemeClr val="bg1"/>
                </a:solidFill>
                <a:latin typeface="+mj-lt"/>
              </a:rPr>
              <a:t>cias</a:t>
            </a:r>
            <a:r>
              <a:rPr lang="fr-FR" sz="3200" cap="small" spc="500" dirty="0">
                <a:solidFill>
                  <a:schemeClr val="bg1"/>
                </a:solidFill>
                <a:latin typeface="+mj-lt"/>
              </a:rPr>
              <a:t> grand lac</a:t>
            </a:r>
          </a:p>
          <a:p>
            <a:pPr algn="r"/>
            <a:r>
              <a:rPr lang="fr-FR" sz="3000" cap="small" spc="500" dirty="0">
                <a:solidFill>
                  <a:schemeClr val="bg1"/>
                </a:solidFill>
                <a:latin typeface="+mj-lt"/>
              </a:rPr>
              <a:t>1</a:t>
            </a:r>
            <a:r>
              <a:rPr lang="fr-FR" sz="3000" cap="small" spc="500" baseline="30000" dirty="0">
                <a:solidFill>
                  <a:schemeClr val="bg1"/>
                </a:solidFill>
                <a:latin typeface="+mj-lt"/>
              </a:rPr>
              <a:t>er</a:t>
            </a:r>
            <a:r>
              <a:rPr lang="fr-FR" sz="3000" cap="small" spc="500" dirty="0">
                <a:solidFill>
                  <a:schemeClr val="bg1"/>
                </a:solidFill>
                <a:latin typeface="+mj-lt"/>
              </a:rPr>
              <a:t> JUIN 2023</a:t>
            </a:r>
          </a:p>
        </p:txBody>
      </p:sp>
    </p:spTree>
    <p:extLst>
      <p:ext uri="{BB962C8B-B14F-4D97-AF65-F5344CB8AC3E}">
        <p14:creationId xmlns:p14="http://schemas.microsoft.com/office/powerpoint/2010/main" val="36590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862945-CD67-4EC6-8027-F73C5CE6DD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351" y="1997039"/>
            <a:ext cx="10971316" cy="4504317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/>
              <a:t>Soit 116 places, 31 agents</a:t>
            </a:r>
          </a:p>
          <a:p>
            <a:r>
              <a:rPr lang="fr-FR" b="1" dirty="0"/>
              <a:t>Activité globale en 2022 </a:t>
            </a:r>
            <a:r>
              <a:rPr lang="fr-FR" dirty="0"/>
              <a:t>: </a:t>
            </a:r>
            <a:r>
              <a:rPr lang="en-US" dirty="0"/>
              <a:t>162 personnes accompagnées </a:t>
            </a:r>
            <a:r>
              <a:rPr lang="en-US" dirty="0" err="1"/>
              <a:t>en</a:t>
            </a:r>
            <a:r>
              <a:rPr lang="en-US" dirty="0"/>
              <a:t> 2022 (86 SSIAD et 76 ESA), 21 sorties </a:t>
            </a:r>
            <a:r>
              <a:rPr lang="en-US" dirty="0" err="1"/>
              <a:t>en</a:t>
            </a:r>
            <a:r>
              <a:rPr lang="en-US" dirty="0"/>
              <a:t> 2022 hors </a:t>
            </a:r>
            <a:r>
              <a:rPr lang="en-US" dirty="0" err="1"/>
              <a:t>décès</a:t>
            </a:r>
            <a:r>
              <a:rPr lang="en-US" dirty="0"/>
              <a:t> (17 EHPAD et 4 </a:t>
            </a:r>
            <a:r>
              <a:rPr lang="en-US" dirty="0" err="1"/>
              <a:t>autres</a:t>
            </a:r>
            <a:r>
              <a:rPr lang="en-US" dirty="0"/>
              <a:t> institutions)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6 à 8 </a:t>
            </a:r>
            <a:r>
              <a:rPr lang="en-US" dirty="0" err="1"/>
              <a:t>mois</a:t>
            </a:r>
            <a:r>
              <a:rPr lang="en-US" dirty="0"/>
              <a:t> </a:t>
            </a:r>
            <a:r>
              <a:rPr lang="en-US" dirty="0" err="1"/>
              <a:t>d’attente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charge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324FA6-0C3B-4679-BFEA-CADB13FBC7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SSIAD CIAS GRAND LAC </a:t>
            </a:r>
          </a:p>
          <a:p>
            <a:r>
              <a:rPr lang="fr-FR" dirty="0"/>
              <a:t>JUSQU’EN 2022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5D6003-8714-494D-901A-ACCCBD8D515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EA42D6A-0DB4-9A42-9AAA-EACC4DDA120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8E44C9B-D7D8-4E2B-A7C2-FA1F1B3648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34DF879-172D-4EEB-A619-3EF3D3BCF9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A5675032-0B80-45BC-8BE3-BB2794AE5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263581"/>
              </p:ext>
            </p:extLst>
          </p:nvPr>
        </p:nvGraphicFramePr>
        <p:xfrm>
          <a:off x="514351" y="2255834"/>
          <a:ext cx="9645649" cy="296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BBE79668-5CA6-4E20-82D6-351968FCC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524938"/>
              </p:ext>
            </p:extLst>
          </p:nvPr>
        </p:nvGraphicFramePr>
        <p:xfrm>
          <a:off x="7244466" y="68191"/>
          <a:ext cx="4823791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1099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283C84-E214-40CB-B34B-A5761B8705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351" y="2255835"/>
            <a:ext cx="11163298" cy="3164304"/>
          </a:xfrm>
        </p:spPr>
        <p:txBody>
          <a:bodyPr>
            <a:normAutofit fontScale="92500"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expérimentation qui s’inscrit dans la 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 stratégique de la LFSS 2022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visant à rapprocher le soin et l’aide.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Projections de la DRESS retenues par le rapport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Libault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(mars 2019): le nombre de personnes âgées en perte d’autonomie (au sens de bénéficiaires de l’APA) passera de 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1 265 000 en 2015 à 1 582 000 en 2030 et 2 235 000 en 205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Loi de Finances de la Sécurité Sociale 2022 se veut particulièrement ambitieuse sur les sujets liés à l’autonomie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(83% des français souhaitent vivre à domicile selon une étude CSA de juin 2016)</a:t>
            </a:r>
          </a:p>
          <a:p>
            <a:endParaRPr lang="fr-F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L’isolement des personnes de + de 80ans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caractéristique criante du territoire GL -&gt; 49% des + de 80 ans vivent seuls sur le territoire GRAND LAC avec en tête les communes rurales (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Conjux, La chapelle du Mont du chat) mais également des communes plus urbaines (Aix les Bains,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Drumettaz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Pugny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Chatenod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INSEE 2015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F8CCCF-6980-4480-A5F6-F5F2D01D63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ELEMENTS DE CONTEXTE – Projet Domicile Renforcé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FC9EAF-D791-4C01-8EFC-2ABED80CF8C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EA42D6A-0DB4-9A42-9AAA-EACC4DDA120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F253531-5EB3-4DEC-8E3B-672BB1610F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8CC5DF7-CB63-4887-9B91-AAA1FD41D5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62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C83237-1AF1-4138-AB15-1F607097E5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351" y="2255834"/>
            <a:ext cx="10971316" cy="4147855"/>
          </a:xfrm>
        </p:spPr>
        <p:txBody>
          <a:bodyPr/>
          <a:lstStyle/>
          <a:p>
            <a:r>
              <a:rPr lang="fr-FR" dirty="0"/>
              <a:t>Répondre au défi de proposer de nouveaux modes d’accompagnement pour un maintien à domicile jusqu’au bout de la vie en proposant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accompagnement adapté et coordonné avec les différents acteurs autour du patient,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projet personnalisé individualisé,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soutien des aidants,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limitation d</a:t>
            </a:r>
            <a:r>
              <a:rPr lang="fr-FR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passages en service d’urgence et des hospitalisations.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8558ED-D950-4B89-875D-AA2C1689C3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OBJECTIFS DU PROJET DOMICILE RENFORCE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E4C8A-79FC-4644-9D3F-97AB1EA03F0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EA42D6A-0DB4-9A42-9AAA-EACC4DDA120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B4C7002-1A78-4F57-87EB-108A918892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149CCCF-01E0-4405-A0E1-C79B724F15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7B37AA9D-700C-4FCD-8AD1-3330B3D91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545552"/>
              </p:ext>
            </p:extLst>
          </p:nvPr>
        </p:nvGraphicFramePr>
        <p:xfrm>
          <a:off x="706333" y="719666"/>
          <a:ext cx="10971316" cy="5781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63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796E41-F0DD-4341-8878-1624D882D1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9838" y="2136449"/>
            <a:ext cx="7481602" cy="4278742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Présence de l’équipe pluridisciplinaire : AS, IDE, AD (SPASAD), psychologue, plateforme de télémédecine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afin de 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Coordonner les prises en charge complexe (IDEC)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Assurer jusqu’à 4 passages par jour pour un même patient (tout partenaires confondus) 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Maintien à domicile jusqu’au bout de la vie 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Soutenir les aidants à domicile : soutien psychologique, répit des aidants 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Offre de panier de service : portage de repas, téléassistance, aide à domicile, soins infirmiers, lutte contre l’isolement. 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Proposer un dispositif de surveillance 7 jours/7 reposant sur un système d’astreinte pendant les heures d’ouverture du service 7h30 à 20h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41EF050-FAC7-4015-A998-ECE78C7367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fr-FR" dirty="0"/>
              <a:t>Mise en place du dispositif fin 2022 : </a:t>
            </a:r>
          </a:p>
          <a:p>
            <a:pPr algn="ctr"/>
            <a:r>
              <a:rPr lang="fr-FR" dirty="0"/>
              <a:t>9 places PA supplémentaires financées par l’ARS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69C93-D53A-4C0B-AE3F-AE69428701A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EA42D6A-0DB4-9A42-9AAA-EACC4DDA120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BC6C99D-3193-4751-A33B-1842D1A11C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10E71D-FA87-4979-B634-4BEA27D8FA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A077F778-D773-491C-9F2E-461B4CAF4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153885"/>
              </p:ext>
            </p:extLst>
          </p:nvPr>
        </p:nvGraphicFramePr>
        <p:xfrm>
          <a:off x="1117600" y="764043"/>
          <a:ext cx="24737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70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5984DB1-2981-FCB1-9825-D76A0FA29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0" r="21347" b="2"/>
          <a:stretch/>
        </p:blipFill>
        <p:spPr>
          <a:xfrm>
            <a:off x="8945217" y="161401"/>
            <a:ext cx="3049740" cy="6533089"/>
          </a:xfrm>
          <a:custGeom>
            <a:avLst/>
            <a:gdLst>
              <a:gd name="connsiteX0" fmla="*/ 0 w 2708275"/>
              <a:gd name="connsiteY0" fmla="*/ 0 h 6526213"/>
              <a:gd name="connsiteX1" fmla="*/ 2708275 w 2708275"/>
              <a:gd name="connsiteY1" fmla="*/ 0 h 6526213"/>
              <a:gd name="connsiteX2" fmla="*/ 2708275 w 2708275"/>
              <a:gd name="connsiteY2" fmla="*/ 6526213 h 6526213"/>
              <a:gd name="connsiteX3" fmla="*/ 0 w 2708275"/>
              <a:gd name="connsiteY3" fmla="*/ 6526213 h 6526213"/>
              <a:gd name="connsiteX4" fmla="*/ 0 w 2708275"/>
              <a:gd name="connsiteY4" fmla="*/ 0 h 6526213"/>
              <a:gd name="connsiteX0" fmla="*/ 171880 w 2708275"/>
              <a:gd name="connsiteY0" fmla="*/ 0 h 6526213"/>
              <a:gd name="connsiteX1" fmla="*/ 2708275 w 2708275"/>
              <a:gd name="connsiteY1" fmla="*/ 0 h 6526213"/>
              <a:gd name="connsiteX2" fmla="*/ 2708275 w 2708275"/>
              <a:gd name="connsiteY2" fmla="*/ 6526213 h 6526213"/>
              <a:gd name="connsiteX3" fmla="*/ 0 w 2708275"/>
              <a:gd name="connsiteY3" fmla="*/ 6526213 h 6526213"/>
              <a:gd name="connsiteX4" fmla="*/ 171880 w 2708275"/>
              <a:gd name="connsiteY4" fmla="*/ 0 h 6526213"/>
              <a:gd name="connsiteX0" fmla="*/ 61877 w 2708275"/>
              <a:gd name="connsiteY0" fmla="*/ 6875 h 6526213"/>
              <a:gd name="connsiteX1" fmla="*/ 2708275 w 2708275"/>
              <a:gd name="connsiteY1" fmla="*/ 0 h 6526213"/>
              <a:gd name="connsiteX2" fmla="*/ 2708275 w 2708275"/>
              <a:gd name="connsiteY2" fmla="*/ 6526213 h 6526213"/>
              <a:gd name="connsiteX3" fmla="*/ 0 w 2708275"/>
              <a:gd name="connsiteY3" fmla="*/ 6526213 h 6526213"/>
              <a:gd name="connsiteX4" fmla="*/ 61877 w 2708275"/>
              <a:gd name="connsiteY4" fmla="*/ 6875 h 6526213"/>
              <a:gd name="connsiteX0" fmla="*/ 2832577 w 5478975"/>
              <a:gd name="connsiteY0" fmla="*/ 6875 h 6533089"/>
              <a:gd name="connsiteX1" fmla="*/ 5478975 w 5478975"/>
              <a:gd name="connsiteY1" fmla="*/ 0 h 6533089"/>
              <a:gd name="connsiteX2" fmla="*/ 5478975 w 5478975"/>
              <a:gd name="connsiteY2" fmla="*/ 6526213 h 6533089"/>
              <a:gd name="connsiteX3" fmla="*/ 0 w 5478975"/>
              <a:gd name="connsiteY3" fmla="*/ 6533089 h 6533089"/>
              <a:gd name="connsiteX4" fmla="*/ 2832577 w 5478975"/>
              <a:gd name="connsiteY4" fmla="*/ 6875 h 6533089"/>
              <a:gd name="connsiteX0" fmla="*/ 2308245 w 5478975"/>
              <a:gd name="connsiteY0" fmla="*/ 6875 h 6533089"/>
              <a:gd name="connsiteX1" fmla="*/ 5478975 w 5478975"/>
              <a:gd name="connsiteY1" fmla="*/ 0 h 6533089"/>
              <a:gd name="connsiteX2" fmla="*/ 5478975 w 5478975"/>
              <a:gd name="connsiteY2" fmla="*/ 6526213 h 6533089"/>
              <a:gd name="connsiteX3" fmla="*/ 0 w 5478975"/>
              <a:gd name="connsiteY3" fmla="*/ 6533089 h 6533089"/>
              <a:gd name="connsiteX4" fmla="*/ 2308245 w 5478975"/>
              <a:gd name="connsiteY4" fmla="*/ 6875 h 6533089"/>
              <a:gd name="connsiteX0" fmla="*/ 1612497 w 5478975"/>
              <a:gd name="connsiteY0" fmla="*/ 6875 h 6533089"/>
              <a:gd name="connsiteX1" fmla="*/ 5478975 w 5478975"/>
              <a:gd name="connsiteY1" fmla="*/ 0 h 6533089"/>
              <a:gd name="connsiteX2" fmla="*/ 5478975 w 5478975"/>
              <a:gd name="connsiteY2" fmla="*/ 6526213 h 6533089"/>
              <a:gd name="connsiteX3" fmla="*/ 0 w 5478975"/>
              <a:gd name="connsiteY3" fmla="*/ 6533089 h 6533089"/>
              <a:gd name="connsiteX4" fmla="*/ 1612497 w 5478975"/>
              <a:gd name="connsiteY4" fmla="*/ 6875 h 6533089"/>
              <a:gd name="connsiteX0" fmla="*/ 2570413 w 6436891"/>
              <a:gd name="connsiteY0" fmla="*/ 6875 h 6533089"/>
              <a:gd name="connsiteX1" fmla="*/ 6436891 w 6436891"/>
              <a:gd name="connsiteY1" fmla="*/ 0 h 6533089"/>
              <a:gd name="connsiteX2" fmla="*/ 6436891 w 6436891"/>
              <a:gd name="connsiteY2" fmla="*/ 6526213 h 6533089"/>
              <a:gd name="connsiteX3" fmla="*/ 0 w 6436891"/>
              <a:gd name="connsiteY3" fmla="*/ 6533089 h 6533089"/>
              <a:gd name="connsiteX4" fmla="*/ 2570413 w 6436891"/>
              <a:gd name="connsiteY4" fmla="*/ 6875 h 65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6891" h="6533089">
                <a:moveTo>
                  <a:pt x="2570413" y="6875"/>
                </a:moveTo>
                <a:lnTo>
                  <a:pt x="6436891" y="0"/>
                </a:lnTo>
                <a:lnTo>
                  <a:pt x="6436891" y="6526213"/>
                </a:lnTo>
                <a:lnTo>
                  <a:pt x="0" y="6533089"/>
                </a:lnTo>
                <a:lnTo>
                  <a:pt x="2570413" y="6875"/>
                </a:lnTo>
                <a:close/>
              </a:path>
            </a:pathLst>
          </a:custGeom>
          <a:noFill/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70438F4-FC10-4214-9EE0-F0084CD7A16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0966" y="1088930"/>
            <a:ext cx="8265662" cy="927879"/>
          </a:xfrm>
        </p:spPr>
        <p:txBody>
          <a:bodyPr/>
          <a:lstStyle/>
          <a:p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d’activité</a:t>
            </a:r>
            <a:r>
              <a:rPr lang="en-US" dirty="0"/>
              <a:t> Domicile </a:t>
            </a:r>
            <a:r>
              <a:rPr lang="en-US" dirty="0" err="1"/>
              <a:t>Renforcé</a:t>
            </a:r>
            <a:r>
              <a:rPr lang="en-US" dirty="0"/>
              <a:t> à </a:t>
            </a:r>
            <a:r>
              <a:rPr lang="en-US" dirty="0" err="1"/>
              <a:t>ce</a:t>
            </a:r>
            <a:r>
              <a:rPr lang="en-US" dirty="0"/>
              <a:t> jour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2BC3D98-7A25-C678-8B23-DB286DAFFBA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0965" y="2179179"/>
            <a:ext cx="8775557" cy="43586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 ETP AS supplémentaires </a:t>
            </a:r>
            <a:r>
              <a:rPr lang="en-US" dirty="0" err="1"/>
              <a:t>recrutés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0,3 ETP </a:t>
            </a:r>
            <a:r>
              <a:rPr lang="en-US" dirty="0" err="1"/>
              <a:t>psychologue</a:t>
            </a:r>
            <a:r>
              <a:rPr lang="en-US" dirty="0"/>
              <a:t> </a:t>
            </a:r>
            <a:r>
              <a:rPr lang="en-US" dirty="0" err="1"/>
              <a:t>recruté</a:t>
            </a:r>
            <a:r>
              <a:rPr lang="en-US" dirty="0"/>
              <a:t> (agent </a:t>
            </a:r>
            <a:r>
              <a:rPr lang="en-US" dirty="0" err="1"/>
              <a:t>mutualisé</a:t>
            </a:r>
            <a:r>
              <a:rPr lang="en-US" dirty="0"/>
              <a:t> avec EHPAD Les </a:t>
            </a:r>
            <a:r>
              <a:rPr lang="en-US" dirty="0" err="1"/>
              <a:t>Grillons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Plateforme</a:t>
            </a:r>
            <a:r>
              <a:rPr lang="en-US" dirty="0"/>
              <a:t> </a:t>
            </a:r>
            <a:r>
              <a:rPr lang="en-US" dirty="0" err="1"/>
              <a:t>télémédecine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9 places </a:t>
            </a:r>
            <a:r>
              <a:rPr lang="en-US" dirty="0" err="1"/>
              <a:t>attribuées</a:t>
            </a:r>
            <a:r>
              <a:rPr lang="en-US" dirty="0"/>
              <a:t> = 9 places </a:t>
            </a:r>
            <a:r>
              <a:rPr lang="en-US" dirty="0" err="1"/>
              <a:t>occupées</a:t>
            </a:r>
            <a:r>
              <a:rPr lang="en-US" dirty="0"/>
              <a:t>, avec interventions SSIAD AS + IDE, SAAD / HAD / IDEL / </a:t>
            </a:r>
            <a:r>
              <a:rPr lang="en-US" dirty="0" err="1"/>
              <a:t>kinésithérapeute</a:t>
            </a:r>
            <a:r>
              <a:rPr lang="en-US" dirty="0"/>
              <a:t> / </a:t>
            </a:r>
            <a:r>
              <a:rPr lang="en-US" dirty="0" err="1"/>
              <a:t>psychologue</a:t>
            </a:r>
            <a:r>
              <a:rPr lang="en-US" dirty="0"/>
              <a:t> SSIAD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Lieux</a:t>
            </a:r>
            <a:r>
              <a:rPr lang="en-US" dirty="0"/>
              <a:t> de residence des patients </a:t>
            </a:r>
            <a:r>
              <a:rPr lang="en-US" dirty="0" err="1"/>
              <a:t>inscrits</a:t>
            </a:r>
            <a:r>
              <a:rPr lang="en-US" dirty="0"/>
              <a:t> dans le </a:t>
            </a:r>
            <a:r>
              <a:rPr lang="en-US" dirty="0" err="1"/>
              <a:t>dispositif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fr-FR" dirty="0"/>
              <a:t>	1 patient à Chanaz</a:t>
            </a:r>
          </a:p>
          <a:p>
            <a:pPr marL="0" indent="0">
              <a:buNone/>
            </a:pPr>
            <a:r>
              <a:rPr lang="fr-FR" dirty="0"/>
              <a:t>	1 patient au Montcel</a:t>
            </a:r>
          </a:p>
          <a:p>
            <a:pPr marL="0" indent="0">
              <a:buNone/>
            </a:pPr>
            <a:r>
              <a:rPr lang="fr-FR" dirty="0"/>
              <a:t>	1 patient au Bourget du lac</a:t>
            </a:r>
          </a:p>
          <a:p>
            <a:pPr marL="0" indent="0">
              <a:buNone/>
            </a:pPr>
            <a:r>
              <a:rPr lang="fr-FR" dirty="0"/>
              <a:t>	1 patient à Tresserve</a:t>
            </a:r>
          </a:p>
          <a:p>
            <a:pPr marL="0" indent="0">
              <a:buNone/>
            </a:pPr>
            <a:r>
              <a:rPr lang="fr-FR" dirty="0"/>
              <a:t>	1 patient au Viviers du lac</a:t>
            </a:r>
          </a:p>
          <a:p>
            <a:pPr marL="0" indent="0">
              <a:buNone/>
            </a:pPr>
            <a:r>
              <a:rPr lang="fr-FR" dirty="0"/>
              <a:t>	4 patients sur Aix les bains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99EAF0-4F29-4D2A-8BE1-E5C5AAADC9D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292840" y="6525987"/>
            <a:ext cx="788670" cy="277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EA42D6A-0DB4-9A42-9AAA-EACC4DDA120E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C57D445-3A8C-2498-6F47-229744C7C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17505" y="356643"/>
            <a:ext cx="3907703" cy="16875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63B7F18-6629-F96D-6C93-FE8C5463AD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17505" y="542599"/>
            <a:ext cx="3907703" cy="16875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AEF8CA93-2EE8-43EA-8DAC-4FB6B5E4A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298765"/>
              </p:ext>
            </p:extLst>
          </p:nvPr>
        </p:nvGraphicFramePr>
        <p:xfrm>
          <a:off x="5425208" y="4435027"/>
          <a:ext cx="4620591" cy="218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812551" y="3003461"/>
            <a:ext cx="5371206" cy="2032365"/>
          </a:xfrm>
        </p:spPr>
        <p:txBody>
          <a:bodyPr>
            <a:normAutofit fontScale="77500" lnSpcReduction="20000"/>
          </a:bodyPr>
          <a:lstStyle/>
          <a:p>
            <a:r>
              <a:rPr lang="fr-FR" sz="8600" b="0" dirty="0">
                <a:latin typeface="Calibri Light" panose="020F0302020204030204" pitchFamily="34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520987095"/>
      </p:ext>
    </p:extLst>
  </p:cSld>
  <p:clrMapOvr>
    <a:masterClrMapping/>
  </p:clrMapOvr>
</p:sld>
</file>

<file path=ppt/theme/theme1.xml><?xml version="1.0" encoding="utf-8"?>
<a:theme xmlns:a="http://schemas.openxmlformats.org/drawingml/2006/main" name="GL-PPT-16_9eme">
  <a:themeElements>
    <a:clrScheme name="Personnalisée 2">
      <a:dk1>
        <a:srgbClr val="0092B7"/>
      </a:dk1>
      <a:lt1>
        <a:srgbClr val="FFFFFF"/>
      </a:lt1>
      <a:dk2>
        <a:srgbClr val="292E5D"/>
      </a:dk2>
      <a:lt2>
        <a:srgbClr val="EEEEEE"/>
      </a:lt2>
      <a:accent1>
        <a:srgbClr val="116899"/>
      </a:accent1>
      <a:accent2>
        <a:srgbClr val="6CB8D4"/>
      </a:accent2>
      <a:accent3>
        <a:srgbClr val="78BA42"/>
      </a:accent3>
      <a:accent4>
        <a:srgbClr val="804488"/>
      </a:accent4>
      <a:accent5>
        <a:srgbClr val="DC478C"/>
      </a:accent5>
      <a:accent6>
        <a:srgbClr val="D93137"/>
      </a:accent6>
      <a:hlink>
        <a:srgbClr val="E67932"/>
      </a:hlink>
      <a:folHlink>
        <a:srgbClr val="F8C52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626A219F-8A23-4AB5-9BF3-846C85931811}" vid="{F70D20CA-4118-4964-9F46-C63A3FDA119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GL-PPT-16_9eme</Template>
  <TotalTime>5276</TotalTime>
  <Words>748</Words>
  <Application>Microsoft Office PowerPoint</Application>
  <PresentationFormat>Grand écran</PresentationFormat>
  <Paragraphs>92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Wingdings</vt:lpstr>
      <vt:lpstr>GL-PPT-16_9eme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Recalifications des gorges du sierroz</dc:title>
  <dc:creator>BIANCO-LEVRIN Isabelle</dc:creator>
  <cp:lastModifiedBy>ESTACHY Emilie</cp:lastModifiedBy>
  <cp:revision>390</cp:revision>
  <cp:lastPrinted>2022-12-21T08:35:52Z</cp:lastPrinted>
  <dcterms:created xsi:type="dcterms:W3CDTF">2020-05-27T08:55:05Z</dcterms:created>
  <dcterms:modified xsi:type="dcterms:W3CDTF">2023-06-13T07:48:01Z</dcterms:modified>
</cp:coreProperties>
</file>