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89" r:id="rId2"/>
    <p:sldId id="258" r:id="rId3"/>
    <p:sldId id="259" r:id="rId4"/>
    <p:sldId id="278" r:id="rId5"/>
    <p:sldId id="261" r:id="rId6"/>
    <p:sldId id="279" r:id="rId7"/>
    <p:sldId id="262" r:id="rId8"/>
    <p:sldId id="280" r:id="rId9"/>
    <p:sldId id="263" r:id="rId10"/>
    <p:sldId id="281" r:id="rId11"/>
    <p:sldId id="267" r:id="rId12"/>
    <p:sldId id="282" r:id="rId13"/>
    <p:sldId id="266" r:id="rId14"/>
    <p:sldId id="283" r:id="rId15"/>
    <p:sldId id="270" r:id="rId16"/>
    <p:sldId id="284" r:id="rId17"/>
    <p:sldId id="264" r:id="rId18"/>
    <p:sldId id="274" r:id="rId19"/>
    <p:sldId id="275" r:id="rId20"/>
    <p:sldId id="276" r:id="rId21"/>
    <p:sldId id="277" r:id="rId22"/>
    <p:sldId id="286" r:id="rId23"/>
    <p:sldId id="288" r:id="rId24"/>
    <p:sldId id="287" r:id="rId25"/>
    <p:sldId id="290" r:id="rId26"/>
    <p:sldId id="273" r:id="rId27"/>
    <p:sldId id="285" r:id="rId28"/>
  </p:sldIdLst>
  <p:sldSz cx="10693400" cy="756285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4648"/>
  </p:normalViewPr>
  <p:slideViewPr>
    <p:cSldViewPr>
      <p:cViewPr varScale="1">
        <p:scale>
          <a:sx n="59" d="100"/>
          <a:sy n="59" d="100"/>
        </p:scale>
        <p:origin x="-142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727" cy="495915"/>
          </a:xfrm>
          <a:prstGeom prst="rect">
            <a:avLst/>
          </a:prstGeom>
        </p:spPr>
        <p:txBody>
          <a:bodyPr vert="horz" lIns="83750" tIns="41876" rIns="83750" bIns="41876" rtlCol="0"/>
          <a:lstStyle>
            <a:lvl1pPr algn="l">
              <a:defRPr sz="1100"/>
            </a:lvl1pPr>
          </a:lstStyle>
          <a:p>
            <a:endParaRPr lang="fr-FR"/>
          </a:p>
        </p:txBody>
      </p:sp>
      <p:sp>
        <p:nvSpPr>
          <p:cNvPr id="3" name="Espace réservé de la date 2"/>
          <p:cNvSpPr>
            <a:spLocks noGrp="1"/>
          </p:cNvSpPr>
          <p:nvPr>
            <p:ph type="dt" sz="quarter" idx="1"/>
          </p:nvPr>
        </p:nvSpPr>
        <p:spPr>
          <a:xfrm>
            <a:off x="3850941" y="2"/>
            <a:ext cx="2944717" cy="495915"/>
          </a:xfrm>
          <a:prstGeom prst="rect">
            <a:avLst/>
          </a:prstGeom>
        </p:spPr>
        <p:txBody>
          <a:bodyPr vert="horz" lIns="83750" tIns="41876" rIns="83750" bIns="41876" rtlCol="0"/>
          <a:lstStyle>
            <a:lvl1pPr algn="r">
              <a:defRPr sz="1100"/>
            </a:lvl1pPr>
          </a:lstStyle>
          <a:p>
            <a:endParaRPr lang="fr-FR"/>
          </a:p>
        </p:txBody>
      </p:sp>
      <p:sp>
        <p:nvSpPr>
          <p:cNvPr id="4" name="Espace réservé du pied de page 3"/>
          <p:cNvSpPr>
            <a:spLocks noGrp="1"/>
          </p:cNvSpPr>
          <p:nvPr>
            <p:ph type="ftr" sz="quarter" idx="2"/>
          </p:nvPr>
        </p:nvSpPr>
        <p:spPr>
          <a:xfrm>
            <a:off x="1" y="9428642"/>
            <a:ext cx="2945727" cy="495915"/>
          </a:xfrm>
          <a:prstGeom prst="rect">
            <a:avLst/>
          </a:prstGeom>
        </p:spPr>
        <p:txBody>
          <a:bodyPr vert="horz" lIns="83750" tIns="41876" rIns="83750" bIns="41876"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3850941" y="9428642"/>
            <a:ext cx="2944717" cy="495915"/>
          </a:xfrm>
          <a:prstGeom prst="rect">
            <a:avLst/>
          </a:prstGeom>
        </p:spPr>
        <p:txBody>
          <a:bodyPr vert="horz" lIns="83750" tIns="41876" rIns="83750" bIns="41876" rtlCol="0" anchor="b"/>
          <a:lstStyle>
            <a:lvl1pPr algn="r">
              <a:defRPr sz="1100"/>
            </a:lvl1pPr>
          </a:lstStyle>
          <a:p>
            <a:fld id="{915A6DFE-3824-45F6-A911-723B604E3F43}" type="slidenum">
              <a:rPr lang="fr-FR" smtClean="0"/>
              <a:t>‹N°›</a:t>
            </a:fld>
            <a:endParaRPr lang="fr-FR"/>
          </a:p>
        </p:txBody>
      </p:sp>
    </p:spTree>
    <p:extLst>
      <p:ext uri="{BB962C8B-B14F-4D97-AF65-F5344CB8AC3E}">
        <p14:creationId xmlns:p14="http://schemas.microsoft.com/office/powerpoint/2010/main" val="50998728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088" cy="496627"/>
          </a:xfrm>
          <a:prstGeom prst="rect">
            <a:avLst/>
          </a:prstGeom>
        </p:spPr>
        <p:txBody>
          <a:bodyPr vert="horz" lIns="83750" tIns="41876" rIns="83750" bIns="41876" rtlCol="0"/>
          <a:lstStyle>
            <a:lvl1pPr algn="l">
              <a:defRPr sz="1100"/>
            </a:lvl1pPr>
          </a:lstStyle>
          <a:p>
            <a:endParaRPr lang="fr-FR"/>
          </a:p>
        </p:txBody>
      </p:sp>
      <p:sp>
        <p:nvSpPr>
          <p:cNvPr id="3" name="Espace réservé de la date 2"/>
          <p:cNvSpPr>
            <a:spLocks noGrp="1"/>
          </p:cNvSpPr>
          <p:nvPr>
            <p:ph type="dt" idx="1"/>
          </p:nvPr>
        </p:nvSpPr>
        <p:spPr>
          <a:xfrm>
            <a:off x="3849734" y="1"/>
            <a:ext cx="2946516" cy="496627"/>
          </a:xfrm>
          <a:prstGeom prst="rect">
            <a:avLst/>
          </a:prstGeom>
        </p:spPr>
        <p:txBody>
          <a:bodyPr vert="horz" lIns="83750" tIns="41876" rIns="83750" bIns="41876" rtlCol="0"/>
          <a:lstStyle>
            <a:lvl1pPr algn="r">
              <a:defRPr sz="1100"/>
            </a:lvl1pPr>
          </a:lstStyle>
          <a:p>
            <a:endParaRPr lang="fr-FR"/>
          </a:p>
        </p:txBody>
      </p:sp>
      <p:sp>
        <p:nvSpPr>
          <p:cNvPr id="4" name="Espace réservé de l'image des diapositives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83750" tIns="41876" rIns="83750" bIns="41876" rtlCol="0" anchor="ctr"/>
          <a:lstStyle/>
          <a:p>
            <a:endParaRPr lang="fr-FR"/>
          </a:p>
        </p:txBody>
      </p:sp>
      <p:sp>
        <p:nvSpPr>
          <p:cNvPr id="5" name="Espace réservé des commentaires 4"/>
          <p:cNvSpPr>
            <a:spLocks noGrp="1"/>
          </p:cNvSpPr>
          <p:nvPr>
            <p:ph type="body" sz="quarter" idx="3"/>
          </p:nvPr>
        </p:nvSpPr>
        <p:spPr>
          <a:xfrm>
            <a:off x="679197" y="4715744"/>
            <a:ext cx="5439282" cy="4466693"/>
          </a:xfrm>
          <a:prstGeom prst="rect">
            <a:avLst/>
          </a:prstGeom>
        </p:spPr>
        <p:txBody>
          <a:bodyPr vert="horz" lIns="83750" tIns="41876" rIns="83750" bIns="4187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39"/>
            <a:ext cx="2945088" cy="496627"/>
          </a:xfrm>
          <a:prstGeom prst="rect">
            <a:avLst/>
          </a:prstGeom>
        </p:spPr>
        <p:txBody>
          <a:bodyPr vert="horz" lIns="83750" tIns="41876" rIns="83750" bIns="41876"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849734" y="9428539"/>
            <a:ext cx="2946516" cy="496627"/>
          </a:xfrm>
          <a:prstGeom prst="rect">
            <a:avLst/>
          </a:prstGeom>
        </p:spPr>
        <p:txBody>
          <a:bodyPr vert="horz" lIns="83750" tIns="41876" rIns="83750" bIns="41876" rtlCol="0" anchor="b"/>
          <a:lstStyle>
            <a:lvl1pPr algn="r">
              <a:defRPr sz="1100"/>
            </a:lvl1pPr>
          </a:lstStyle>
          <a:p>
            <a:fld id="{03DA2E21-4670-42AB-B38D-98148F672FC3}" type="slidenum">
              <a:rPr lang="fr-FR" smtClean="0"/>
              <a:t>‹N°›</a:t>
            </a:fld>
            <a:endParaRPr lang="fr-FR"/>
          </a:p>
        </p:txBody>
      </p:sp>
    </p:spTree>
    <p:extLst>
      <p:ext uri="{BB962C8B-B14F-4D97-AF65-F5344CB8AC3E}">
        <p14:creationId xmlns:p14="http://schemas.microsoft.com/office/powerpoint/2010/main" val="58118185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09071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5114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5114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5114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5114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a:p>
        </p:txBody>
      </p:sp>
    </p:spTree>
    <p:extLst>
      <p:ext uri="{BB962C8B-B14F-4D97-AF65-F5344CB8AC3E}">
        <p14:creationId xmlns:p14="http://schemas.microsoft.com/office/powerpoint/2010/main" val="198638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19882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51097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7395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212494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68054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80313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340024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190662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e la date 4"/>
          <p:cNvSpPr>
            <a:spLocks noGrp="1"/>
          </p:cNvSpPr>
          <p:nvPr>
            <p:ph type="dt" idx="11"/>
          </p:nvPr>
        </p:nvSpPr>
        <p:spPr/>
        <p:txBody>
          <a:bodyPr/>
          <a:lstStyle/>
          <a:p>
            <a:endParaRPr lang="fr-FR"/>
          </a:p>
        </p:txBody>
      </p:sp>
    </p:spTree>
    <p:extLst>
      <p:ext uri="{BB962C8B-B14F-4D97-AF65-F5344CB8AC3E}">
        <p14:creationId xmlns:p14="http://schemas.microsoft.com/office/powerpoint/2010/main" val="45114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36729" y="651720"/>
            <a:ext cx="5619940" cy="482600"/>
          </a:xfrm>
          <a:prstGeom prst="rect">
            <a:avLst/>
          </a:prstGeom>
        </p:spPr>
        <p:txBody>
          <a:bodyPr wrap="square" lIns="0" tIns="0" rIns="0" bIns="0">
            <a:spAutoFit/>
          </a:bodyPr>
          <a:lstStyle>
            <a:lvl1pPr>
              <a:defRPr sz="3000" b="1" i="0">
                <a:solidFill>
                  <a:srgbClr val="B5D55C"/>
                </a:solidFill>
                <a:latin typeface="Century Schoolbook"/>
                <a:cs typeface="Century Schoolbook"/>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B5D55C"/>
                </a:solidFill>
                <a:latin typeface="Century Schoolbook"/>
                <a:cs typeface="Century School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B5D55C"/>
                </a:solidFill>
                <a:latin typeface="Century Schoolbook"/>
                <a:cs typeface="Century Schoolbook"/>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B5D55C"/>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F0CBC6-3819-4FC3-8F92-2BEBFA353B46}"/>
              </a:ext>
            </a:extLst>
          </p:cNvPr>
          <p:cNvSpPr>
            <a:spLocks noGrp="1"/>
          </p:cNvSpPr>
          <p:nvPr>
            <p:ph type="ctrTitle"/>
          </p:nvPr>
        </p:nvSpPr>
        <p:spPr>
          <a:xfrm>
            <a:off x="1336675" y="2250907"/>
            <a:ext cx="8020050" cy="1619802"/>
          </a:xfrm>
        </p:spPr>
        <p:txBody>
          <a:bodyPr anchor="b"/>
          <a:lstStyle>
            <a:lvl1pPr algn="ctr">
              <a:defRPr sz="5263"/>
            </a:lvl1pPr>
          </a:lstStyle>
          <a:p>
            <a:r>
              <a:rPr lang="fr-FR"/>
              <a:t>Modifiez le style du titre</a:t>
            </a:r>
          </a:p>
        </p:txBody>
      </p:sp>
      <p:sp>
        <p:nvSpPr>
          <p:cNvPr id="3" name="Sous-titre 2">
            <a:extLst>
              <a:ext uri="{FF2B5EF4-FFF2-40B4-BE49-F238E27FC236}">
                <a16:creationId xmlns:a16="http://schemas.microsoft.com/office/drawing/2014/main" xmlns="" id="{D2665910-EB36-4336-86D1-7966A379E51D}"/>
              </a:ext>
            </a:extLst>
          </p:cNvPr>
          <p:cNvSpPr>
            <a:spLocks noGrp="1"/>
          </p:cNvSpPr>
          <p:nvPr>
            <p:ph type="subTitle" idx="1"/>
          </p:nvPr>
        </p:nvSpPr>
        <p:spPr>
          <a:xfrm>
            <a:off x="1336675" y="3972247"/>
            <a:ext cx="8020050" cy="323935"/>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4D502B32-5472-448A-AC89-CB71458793BC}"/>
              </a:ext>
            </a:extLst>
          </p:cNvPr>
          <p:cNvSpPr>
            <a:spLocks noGrp="1"/>
          </p:cNvSpPr>
          <p:nvPr>
            <p:ph type="dt" sz="half" idx="10"/>
          </p:nvPr>
        </p:nvSpPr>
        <p:spPr>
          <a:xfrm>
            <a:off x="534670" y="7033450"/>
            <a:ext cx="2459482" cy="276999"/>
          </a:xfrm>
        </p:spPr>
        <p:txBody>
          <a:bodyPr/>
          <a:lstStyle/>
          <a:p>
            <a:fld id="{F08D5E81-1E1B-4101-BFE6-D412FF61B43B}" type="datetimeFigureOut">
              <a:rPr lang="fr-FR" smtClean="0"/>
              <a:t>06/10/2022</a:t>
            </a:fld>
            <a:endParaRPr lang="fr-FR"/>
          </a:p>
        </p:txBody>
      </p:sp>
      <p:sp>
        <p:nvSpPr>
          <p:cNvPr id="5" name="Espace réservé du pied de page 4">
            <a:extLst>
              <a:ext uri="{FF2B5EF4-FFF2-40B4-BE49-F238E27FC236}">
                <a16:creationId xmlns:a16="http://schemas.microsoft.com/office/drawing/2014/main" xmlns="" id="{5347D0FC-D47B-4C52-951A-FF2D6018402C}"/>
              </a:ext>
            </a:extLst>
          </p:cNvPr>
          <p:cNvSpPr>
            <a:spLocks noGrp="1"/>
          </p:cNvSpPr>
          <p:nvPr>
            <p:ph type="ftr" sz="quarter" idx="11"/>
          </p:nvPr>
        </p:nvSpPr>
        <p:spPr>
          <a:xfrm>
            <a:off x="3635756" y="7033450"/>
            <a:ext cx="3421888" cy="276999"/>
          </a:xfrm>
        </p:spPr>
        <p:txBody>
          <a:bodyPr/>
          <a:lstStyle/>
          <a:p>
            <a:endParaRPr lang="fr-FR"/>
          </a:p>
        </p:txBody>
      </p:sp>
      <p:sp>
        <p:nvSpPr>
          <p:cNvPr id="6" name="Espace réservé du numéro de diapositive 5">
            <a:extLst>
              <a:ext uri="{FF2B5EF4-FFF2-40B4-BE49-F238E27FC236}">
                <a16:creationId xmlns:a16="http://schemas.microsoft.com/office/drawing/2014/main" xmlns="" id="{9690D285-DA3C-4BDF-8A4A-908FA25A1D73}"/>
              </a:ext>
            </a:extLst>
          </p:cNvPr>
          <p:cNvSpPr>
            <a:spLocks noGrp="1"/>
          </p:cNvSpPr>
          <p:nvPr>
            <p:ph type="sldNum" sz="quarter" idx="12"/>
          </p:nvPr>
        </p:nvSpPr>
        <p:spPr>
          <a:xfrm>
            <a:off x="7699248" y="7033450"/>
            <a:ext cx="2459482" cy="276999"/>
          </a:xfrm>
        </p:spPr>
        <p:txBody>
          <a:bodyPr/>
          <a:lstStyle/>
          <a:p>
            <a:fld id="{9BCE9094-6FAE-49D5-9CD8-59C3A4B8739A}" type="slidenum">
              <a:rPr lang="fr-FR" smtClean="0"/>
              <a:t>‹N°›</a:t>
            </a:fld>
            <a:endParaRPr lang="fr-FR"/>
          </a:p>
        </p:txBody>
      </p:sp>
    </p:spTree>
    <p:extLst>
      <p:ext uri="{BB962C8B-B14F-4D97-AF65-F5344CB8AC3E}">
        <p14:creationId xmlns:p14="http://schemas.microsoft.com/office/powerpoint/2010/main" val="28793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72633F0-E866-4F87-9547-95F02D24EB3F}"/>
              </a:ext>
            </a:extLst>
          </p:cNvPr>
          <p:cNvSpPr>
            <a:spLocks noGrp="1"/>
          </p:cNvSpPr>
          <p:nvPr>
            <p:ph type="dt" sz="half" idx="10"/>
          </p:nvPr>
        </p:nvSpPr>
        <p:spPr>
          <a:xfrm>
            <a:off x="534670" y="7033450"/>
            <a:ext cx="2459482" cy="276999"/>
          </a:xfrm>
        </p:spPr>
        <p:txBody>
          <a:bodyPr/>
          <a:lstStyle/>
          <a:p>
            <a:fld id="{F08D5E81-1E1B-4101-BFE6-D412FF61B43B}" type="datetimeFigureOut">
              <a:rPr lang="fr-FR" smtClean="0"/>
              <a:t>06/10/2022</a:t>
            </a:fld>
            <a:endParaRPr lang="fr-FR"/>
          </a:p>
        </p:txBody>
      </p:sp>
      <p:sp>
        <p:nvSpPr>
          <p:cNvPr id="3" name="Espace réservé du pied de page 2">
            <a:extLst>
              <a:ext uri="{FF2B5EF4-FFF2-40B4-BE49-F238E27FC236}">
                <a16:creationId xmlns:a16="http://schemas.microsoft.com/office/drawing/2014/main" xmlns="" id="{2CDE2D31-54BA-447E-8308-DC4A679996F1}"/>
              </a:ext>
            </a:extLst>
          </p:cNvPr>
          <p:cNvSpPr>
            <a:spLocks noGrp="1"/>
          </p:cNvSpPr>
          <p:nvPr>
            <p:ph type="ftr" sz="quarter" idx="11"/>
          </p:nvPr>
        </p:nvSpPr>
        <p:spPr>
          <a:xfrm>
            <a:off x="3635756" y="7033450"/>
            <a:ext cx="3421888" cy="276999"/>
          </a:xfrm>
        </p:spPr>
        <p:txBody>
          <a:bodyPr/>
          <a:lstStyle/>
          <a:p>
            <a:endParaRPr lang="fr-FR"/>
          </a:p>
        </p:txBody>
      </p:sp>
      <p:sp>
        <p:nvSpPr>
          <p:cNvPr id="4" name="Espace réservé du numéro de diapositive 3">
            <a:extLst>
              <a:ext uri="{FF2B5EF4-FFF2-40B4-BE49-F238E27FC236}">
                <a16:creationId xmlns:a16="http://schemas.microsoft.com/office/drawing/2014/main" xmlns="" id="{E01F69D6-E43F-4DF5-8D18-F312CD1EB89F}"/>
              </a:ext>
            </a:extLst>
          </p:cNvPr>
          <p:cNvSpPr>
            <a:spLocks noGrp="1"/>
          </p:cNvSpPr>
          <p:nvPr>
            <p:ph type="sldNum" sz="quarter" idx="12"/>
          </p:nvPr>
        </p:nvSpPr>
        <p:spPr>
          <a:xfrm>
            <a:off x="7699248" y="7033450"/>
            <a:ext cx="2459482" cy="276999"/>
          </a:xfrm>
        </p:spPr>
        <p:txBody>
          <a:bodyPr/>
          <a:lstStyle/>
          <a:p>
            <a:fld id="{9BCE9094-6FAE-49D5-9CD8-59C3A4B8739A}" type="slidenum">
              <a:rPr lang="fr-FR" smtClean="0"/>
              <a:t>‹N°›</a:t>
            </a:fld>
            <a:endParaRPr lang="fr-FR"/>
          </a:p>
        </p:txBody>
      </p:sp>
    </p:spTree>
    <p:extLst>
      <p:ext uri="{BB962C8B-B14F-4D97-AF65-F5344CB8AC3E}">
        <p14:creationId xmlns:p14="http://schemas.microsoft.com/office/powerpoint/2010/main" val="288618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85060" y="4780702"/>
            <a:ext cx="36195" cy="34925"/>
          </a:xfrm>
          <a:custGeom>
            <a:avLst/>
            <a:gdLst/>
            <a:ahLst/>
            <a:cxnLst/>
            <a:rect l="l" t="t" r="r" b="b"/>
            <a:pathLst>
              <a:path w="36195" h="34925">
                <a:moveTo>
                  <a:pt x="35572" y="0"/>
                </a:moveTo>
                <a:lnTo>
                  <a:pt x="26285" y="8141"/>
                </a:lnTo>
                <a:lnTo>
                  <a:pt x="17262" y="16590"/>
                </a:lnTo>
                <a:lnTo>
                  <a:pt x="8501" y="25333"/>
                </a:lnTo>
                <a:lnTo>
                  <a:pt x="0" y="34353"/>
                </a:lnTo>
                <a:lnTo>
                  <a:pt x="35572" y="0"/>
                </a:lnTo>
                <a:close/>
              </a:path>
            </a:pathLst>
          </a:custGeom>
          <a:solidFill>
            <a:srgbClr val="AED251">
              <a:alpha val="7998"/>
            </a:srgbClr>
          </a:solidFill>
        </p:spPr>
        <p:txBody>
          <a:bodyPr wrap="square" lIns="0" tIns="0" rIns="0" bIns="0" rtlCol="0"/>
          <a:lstStyle/>
          <a:p>
            <a:endParaRPr dirty="0"/>
          </a:p>
        </p:txBody>
      </p:sp>
      <p:sp>
        <p:nvSpPr>
          <p:cNvPr id="17" name="bg object 17"/>
          <p:cNvSpPr/>
          <p:nvPr/>
        </p:nvSpPr>
        <p:spPr>
          <a:xfrm>
            <a:off x="5671762" y="20342"/>
            <a:ext cx="3265804" cy="3923665"/>
          </a:xfrm>
          <a:custGeom>
            <a:avLst/>
            <a:gdLst/>
            <a:ahLst/>
            <a:cxnLst/>
            <a:rect l="l" t="t" r="r" b="b"/>
            <a:pathLst>
              <a:path w="3265804" h="3923665">
                <a:moveTo>
                  <a:pt x="1668919" y="0"/>
                </a:moveTo>
                <a:lnTo>
                  <a:pt x="1630632" y="3128"/>
                </a:lnTo>
                <a:lnTo>
                  <a:pt x="1593162" y="12549"/>
                </a:lnTo>
                <a:lnTo>
                  <a:pt x="1557528" y="28430"/>
                </a:lnTo>
                <a:lnTo>
                  <a:pt x="1524749" y="50939"/>
                </a:lnTo>
                <a:lnTo>
                  <a:pt x="135318" y="1199591"/>
                </a:lnTo>
                <a:lnTo>
                  <a:pt x="107848" y="1222197"/>
                </a:lnTo>
                <a:lnTo>
                  <a:pt x="62660" y="1272181"/>
                </a:lnTo>
                <a:lnTo>
                  <a:pt x="28994" y="1328407"/>
                </a:lnTo>
                <a:lnTo>
                  <a:pt x="7519" y="1390759"/>
                </a:lnTo>
                <a:lnTo>
                  <a:pt x="0" y="1457693"/>
                </a:lnTo>
                <a:lnTo>
                  <a:pt x="0" y="3582530"/>
                </a:lnTo>
                <a:lnTo>
                  <a:pt x="8288" y="3652867"/>
                </a:lnTo>
                <a:lnTo>
                  <a:pt x="31927" y="3718051"/>
                </a:lnTo>
                <a:lnTo>
                  <a:pt x="58512" y="3762460"/>
                </a:lnTo>
                <a:lnTo>
                  <a:pt x="91711" y="3802398"/>
                </a:lnTo>
                <a:lnTo>
                  <a:pt x="130741" y="3837399"/>
                </a:lnTo>
                <a:lnTo>
                  <a:pt x="174879" y="3867048"/>
                </a:lnTo>
                <a:lnTo>
                  <a:pt x="223483" y="3890921"/>
                </a:lnTo>
                <a:lnTo>
                  <a:pt x="275909" y="3908572"/>
                </a:lnTo>
                <a:lnTo>
                  <a:pt x="331518" y="3919521"/>
                </a:lnTo>
                <a:lnTo>
                  <a:pt x="389674" y="3923283"/>
                </a:lnTo>
                <a:lnTo>
                  <a:pt x="2875546" y="3923283"/>
                </a:lnTo>
                <a:lnTo>
                  <a:pt x="2927354" y="3920295"/>
                </a:lnTo>
                <a:lnTo>
                  <a:pt x="2977210" y="3911600"/>
                </a:lnTo>
                <a:lnTo>
                  <a:pt x="3024665" y="3897526"/>
                </a:lnTo>
                <a:lnTo>
                  <a:pt x="3069272" y="3878401"/>
                </a:lnTo>
                <a:lnTo>
                  <a:pt x="3110584" y="3854552"/>
                </a:lnTo>
                <a:lnTo>
                  <a:pt x="3148152" y="3826306"/>
                </a:lnTo>
                <a:lnTo>
                  <a:pt x="3156283" y="3818661"/>
                </a:lnTo>
                <a:lnTo>
                  <a:pt x="389674" y="3818661"/>
                </a:lnTo>
                <a:lnTo>
                  <a:pt x="330683" y="3813594"/>
                </a:lnTo>
                <a:lnTo>
                  <a:pt x="276124" y="3799120"/>
                </a:lnTo>
                <a:lnTo>
                  <a:pt x="227184" y="3776433"/>
                </a:lnTo>
                <a:lnTo>
                  <a:pt x="185102" y="3746766"/>
                </a:lnTo>
                <a:lnTo>
                  <a:pt x="150964" y="3711424"/>
                </a:lnTo>
                <a:lnTo>
                  <a:pt x="125699" y="3671658"/>
                </a:lnTo>
                <a:lnTo>
                  <a:pt x="110038" y="3628523"/>
                </a:lnTo>
                <a:lnTo>
                  <a:pt x="104622" y="3582530"/>
                </a:lnTo>
                <a:lnTo>
                  <a:pt x="104622" y="1457693"/>
                </a:lnTo>
                <a:lnTo>
                  <a:pt x="109546" y="1413898"/>
                </a:lnTo>
                <a:lnTo>
                  <a:pt x="123776" y="1372704"/>
                </a:lnTo>
                <a:lnTo>
                  <a:pt x="146721" y="1334473"/>
                </a:lnTo>
                <a:lnTo>
                  <a:pt x="175802" y="1302029"/>
                </a:lnTo>
                <a:lnTo>
                  <a:pt x="175501" y="1302029"/>
                </a:lnTo>
                <a:lnTo>
                  <a:pt x="142252" y="1261643"/>
                </a:lnTo>
                <a:lnTo>
                  <a:pt x="224456" y="1261643"/>
                </a:lnTo>
                <a:lnTo>
                  <a:pt x="1591919" y="131152"/>
                </a:lnTo>
                <a:lnTo>
                  <a:pt x="1608394" y="119837"/>
                </a:lnTo>
                <a:lnTo>
                  <a:pt x="1627190" y="111501"/>
                </a:lnTo>
                <a:lnTo>
                  <a:pt x="1647601" y="106358"/>
                </a:lnTo>
                <a:lnTo>
                  <a:pt x="1668919" y="104622"/>
                </a:lnTo>
                <a:lnTo>
                  <a:pt x="1875630" y="104622"/>
                </a:lnTo>
                <a:lnTo>
                  <a:pt x="1815642" y="52527"/>
                </a:lnTo>
                <a:lnTo>
                  <a:pt x="1782317" y="29185"/>
                </a:lnTo>
                <a:lnTo>
                  <a:pt x="1746019" y="12823"/>
                </a:lnTo>
                <a:lnTo>
                  <a:pt x="1707852" y="3181"/>
                </a:lnTo>
                <a:lnTo>
                  <a:pt x="1668919" y="0"/>
                </a:lnTo>
                <a:close/>
              </a:path>
              <a:path w="3265804" h="3923665">
                <a:moveTo>
                  <a:pt x="1906808" y="131698"/>
                </a:moveTo>
                <a:lnTo>
                  <a:pt x="1747253" y="131698"/>
                </a:lnTo>
                <a:lnTo>
                  <a:pt x="3043580" y="1257490"/>
                </a:lnTo>
                <a:lnTo>
                  <a:pt x="3086900" y="1299527"/>
                </a:lnTo>
                <a:lnTo>
                  <a:pt x="3118660" y="1334536"/>
                </a:lnTo>
                <a:lnTo>
                  <a:pt x="3141629" y="1372781"/>
                </a:lnTo>
                <a:lnTo>
                  <a:pt x="3155831" y="1413970"/>
                </a:lnTo>
                <a:lnTo>
                  <a:pt x="3160725" y="1457693"/>
                </a:lnTo>
                <a:lnTo>
                  <a:pt x="3160725" y="3582530"/>
                </a:lnTo>
                <a:lnTo>
                  <a:pt x="3155303" y="3628529"/>
                </a:lnTo>
                <a:lnTo>
                  <a:pt x="3139610" y="3671671"/>
                </a:lnTo>
                <a:lnTo>
                  <a:pt x="3098319" y="3729723"/>
                </a:lnTo>
                <a:lnTo>
                  <a:pt x="3038048" y="3776443"/>
                </a:lnTo>
                <a:lnTo>
                  <a:pt x="3001932" y="3794177"/>
                </a:lnTo>
                <a:lnTo>
                  <a:pt x="2962460" y="3807458"/>
                </a:lnTo>
                <a:lnTo>
                  <a:pt x="2920162" y="3815783"/>
                </a:lnTo>
                <a:lnTo>
                  <a:pt x="2875546" y="3818661"/>
                </a:lnTo>
                <a:lnTo>
                  <a:pt x="3156283" y="3818661"/>
                </a:lnTo>
                <a:lnTo>
                  <a:pt x="3196421" y="3776294"/>
                </a:lnTo>
                <a:lnTo>
                  <a:pt x="3233394" y="3718051"/>
                </a:lnTo>
                <a:lnTo>
                  <a:pt x="3257053" y="3652862"/>
                </a:lnTo>
                <a:lnTo>
                  <a:pt x="3265347" y="3582530"/>
                </a:lnTo>
                <a:lnTo>
                  <a:pt x="3265347" y="1457693"/>
                </a:lnTo>
                <a:lnTo>
                  <a:pt x="3257830" y="1390688"/>
                </a:lnTo>
                <a:lnTo>
                  <a:pt x="3236302" y="1328254"/>
                </a:lnTo>
                <a:lnTo>
                  <a:pt x="3202527" y="1271989"/>
                </a:lnTo>
                <a:lnTo>
                  <a:pt x="3193916" y="1261516"/>
                </a:lnTo>
                <a:lnTo>
                  <a:pt x="3122841" y="1261516"/>
                </a:lnTo>
                <a:lnTo>
                  <a:pt x="3158236" y="1223009"/>
                </a:lnTo>
                <a:lnTo>
                  <a:pt x="3114370" y="1180388"/>
                </a:lnTo>
                <a:lnTo>
                  <a:pt x="1906808" y="131698"/>
                </a:lnTo>
                <a:close/>
              </a:path>
              <a:path w="3265804" h="3923665">
                <a:moveTo>
                  <a:pt x="142252" y="1261643"/>
                </a:moveTo>
                <a:lnTo>
                  <a:pt x="175501" y="1302029"/>
                </a:lnTo>
                <a:lnTo>
                  <a:pt x="177123" y="1300693"/>
                </a:lnTo>
                <a:lnTo>
                  <a:pt x="177736" y="1300073"/>
                </a:lnTo>
                <a:lnTo>
                  <a:pt x="142252" y="1261643"/>
                </a:lnTo>
                <a:close/>
              </a:path>
              <a:path w="3265804" h="3923665">
                <a:moveTo>
                  <a:pt x="177123" y="1300693"/>
                </a:moveTo>
                <a:lnTo>
                  <a:pt x="175501" y="1302029"/>
                </a:lnTo>
                <a:lnTo>
                  <a:pt x="175802" y="1302029"/>
                </a:lnTo>
                <a:lnTo>
                  <a:pt x="177123" y="1300693"/>
                </a:lnTo>
                <a:close/>
              </a:path>
              <a:path w="3265804" h="3923665">
                <a:moveTo>
                  <a:pt x="224456" y="1261643"/>
                </a:moveTo>
                <a:lnTo>
                  <a:pt x="142252" y="1261643"/>
                </a:lnTo>
                <a:lnTo>
                  <a:pt x="177736" y="1300073"/>
                </a:lnTo>
                <a:lnTo>
                  <a:pt x="177123" y="1300693"/>
                </a:lnTo>
                <a:lnTo>
                  <a:pt x="224456" y="1261643"/>
                </a:lnTo>
                <a:close/>
              </a:path>
              <a:path w="3265804" h="3923665">
                <a:moveTo>
                  <a:pt x="3158236" y="1223009"/>
                </a:moveTo>
                <a:lnTo>
                  <a:pt x="3122841" y="1261516"/>
                </a:lnTo>
                <a:lnTo>
                  <a:pt x="3159236" y="1224017"/>
                </a:lnTo>
                <a:lnTo>
                  <a:pt x="3158236" y="1223009"/>
                </a:lnTo>
                <a:close/>
              </a:path>
              <a:path w="3265804" h="3923665">
                <a:moveTo>
                  <a:pt x="3159236" y="1224017"/>
                </a:moveTo>
                <a:lnTo>
                  <a:pt x="3122841" y="1261516"/>
                </a:lnTo>
                <a:lnTo>
                  <a:pt x="3193916" y="1261516"/>
                </a:lnTo>
                <a:lnTo>
                  <a:pt x="3181592" y="1246528"/>
                </a:lnTo>
                <a:lnTo>
                  <a:pt x="3159236" y="1224017"/>
                </a:lnTo>
                <a:close/>
              </a:path>
              <a:path w="3265804" h="3923665">
                <a:moveTo>
                  <a:pt x="3158282" y="1223009"/>
                </a:moveTo>
                <a:lnTo>
                  <a:pt x="3159236" y="1224017"/>
                </a:lnTo>
                <a:lnTo>
                  <a:pt x="3158282" y="1223009"/>
                </a:lnTo>
                <a:close/>
              </a:path>
              <a:path w="3265804" h="3923665">
                <a:moveTo>
                  <a:pt x="1875630" y="104622"/>
                </a:moveTo>
                <a:lnTo>
                  <a:pt x="1668919" y="104622"/>
                </a:lnTo>
                <a:lnTo>
                  <a:pt x="1690863" y="106413"/>
                </a:lnTo>
                <a:lnTo>
                  <a:pt x="1711752" y="111698"/>
                </a:lnTo>
                <a:lnTo>
                  <a:pt x="1730861" y="120262"/>
                </a:lnTo>
                <a:lnTo>
                  <a:pt x="1747469" y="131889"/>
                </a:lnTo>
                <a:lnTo>
                  <a:pt x="1747253" y="131698"/>
                </a:lnTo>
                <a:lnTo>
                  <a:pt x="1906808" y="131698"/>
                </a:lnTo>
                <a:lnTo>
                  <a:pt x="1875630" y="104622"/>
                </a:lnTo>
                <a:close/>
              </a:path>
            </a:pathLst>
          </a:custGeom>
          <a:solidFill>
            <a:srgbClr val="F1F2F2">
              <a:alpha val="7998"/>
            </a:srgbClr>
          </a:solidFill>
        </p:spPr>
        <p:txBody>
          <a:bodyPr wrap="square" lIns="0" tIns="0" rIns="0" bIns="0" rtlCol="0"/>
          <a:lstStyle/>
          <a:p>
            <a:endParaRPr dirty="0"/>
          </a:p>
        </p:txBody>
      </p:sp>
      <p:sp>
        <p:nvSpPr>
          <p:cNvPr id="18" name="bg object 18"/>
          <p:cNvSpPr/>
          <p:nvPr/>
        </p:nvSpPr>
        <p:spPr>
          <a:xfrm>
            <a:off x="2870415" y="1266278"/>
            <a:ext cx="4363720" cy="5250180"/>
          </a:xfrm>
          <a:custGeom>
            <a:avLst/>
            <a:gdLst/>
            <a:ahLst/>
            <a:cxnLst/>
            <a:rect l="l" t="t" r="r" b="b"/>
            <a:pathLst>
              <a:path w="4363720" h="5250180">
                <a:moveTo>
                  <a:pt x="2804096" y="5145468"/>
                </a:moveTo>
                <a:lnTo>
                  <a:pt x="2234095" y="5145468"/>
                </a:lnTo>
                <a:lnTo>
                  <a:pt x="2234095" y="5250091"/>
                </a:lnTo>
                <a:lnTo>
                  <a:pt x="2804096" y="5250091"/>
                </a:lnTo>
                <a:lnTo>
                  <a:pt x="2804096" y="5145468"/>
                </a:lnTo>
                <a:close/>
              </a:path>
              <a:path w="4363720" h="5250180">
                <a:moveTo>
                  <a:pt x="104622" y="3130143"/>
                </a:moveTo>
                <a:lnTo>
                  <a:pt x="0" y="3130143"/>
                </a:lnTo>
                <a:lnTo>
                  <a:pt x="0" y="4809109"/>
                </a:lnTo>
                <a:lnTo>
                  <a:pt x="2709" y="4855041"/>
                </a:lnTo>
                <a:lnTo>
                  <a:pt x="10671" y="4899648"/>
                </a:lnTo>
                <a:lnTo>
                  <a:pt x="23581" y="4942620"/>
                </a:lnTo>
                <a:lnTo>
                  <a:pt x="41135" y="4983645"/>
                </a:lnTo>
                <a:lnTo>
                  <a:pt x="67884" y="5029975"/>
                </a:lnTo>
                <a:lnTo>
                  <a:pt x="100287" y="5072763"/>
                </a:lnTo>
                <a:lnTo>
                  <a:pt x="137858" y="5111694"/>
                </a:lnTo>
                <a:lnTo>
                  <a:pt x="180110" y="5146455"/>
                </a:lnTo>
                <a:lnTo>
                  <a:pt x="226555" y="5176735"/>
                </a:lnTo>
                <a:lnTo>
                  <a:pt x="266806" y="5197706"/>
                </a:lnTo>
                <a:lnTo>
                  <a:pt x="309289" y="5215405"/>
                </a:lnTo>
                <a:lnTo>
                  <a:pt x="353781" y="5229658"/>
                </a:lnTo>
                <a:lnTo>
                  <a:pt x="400056" y="5240292"/>
                </a:lnTo>
                <a:lnTo>
                  <a:pt x="447890" y="5247132"/>
                </a:lnTo>
                <a:lnTo>
                  <a:pt x="447890" y="5141874"/>
                </a:lnTo>
                <a:lnTo>
                  <a:pt x="395463" y="5132372"/>
                </a:lnTo>
                <a:lnTo>
                  <a:pt x="345927" y="5117399"/>
                </a:lnTo>
                <a:lnTo>
                  <a:pt x="299759" y="5097414"/>
                </a:lnTo>
                <a:lnTo>
                  <a:pt x="257434" y="5072874"/>
                </a:lnTo>
                <a:lnTo>
                  <a:pt x="219430" y="5044236"/>
                </a:lnTo>
                <a:lnTo>
                  <a:pt x="170981" y="4994057"/>
                </a:lnTo>
                <a:lnTo>
                  <a:pt x="134924" y="4937277"/>
                </a:lnTo>
                <a:lnTo>
                  <a:pt x="112420" y="4875317"/>
                </a:lnTo>
                <a:lnTo>
                  <a:pt x="104622" y="4809109"/>
                </a:lnTo>
                <a:lnTo>
                  <a:pt x="104622" y="3130143"/>
                </a:lnTo>
                <a:close/>
              </a:path>
              <a:path w="4363720" h="5250180">
                <a:moveTo>
                  <a:pt x="4363554" y="2677350"/>
                </a:moveTo>
                <a:lnTo>
                  <a:pt x="4258932" y="2677350"/>
                </a:lnTo>
                <a:lnTo>
                  <a:pt x="4258932" y="3504374"/>
                </a:lnTo>
                <a:lnTo>
                  <a:pt x="4363554" y="3595217"/>
                </a:lnTo>
                <a:lnTo>
                  <a:pt x="4363554" y="2677350"/>
                </a:lnTo>
                <a:close/>
              </a:path>
              <a:path w="4363720" h="5250180">
                <a:moveTo>
                  <a:pt x="2231478" y="0"/>
                </a:moveTo>
                <a:lnTo>
                  <a:pt x="2182706" y="3924"/>
                </a:lnTo>
                <a:lnTo>
                  <a:pt x="2134974" y="15800"/>
                </a:lnTo>
                <a:lnTo>
                  <a:pt x="2089629" y="35870"/>
                </a:lnTo>
                <a:lnTo>
                  <a:pt x="2048014" y="64376"/>
                </a:lnTo>
                <a:lnTo>
                  <a:pt x="1087716" y="858266"/>
                </a:lnTo>
                <a:lnTo>
                  <a:pt x="1167790" y="927811"/>
                </a:lnTo>
                <a:lnTo>
                  <a:pt x="2115185" y="144589"/>
                </a:lnTo>
                <a:lnTo>
                  <a:pt x="2140271" y="127396"/>
                </a:lnTo>
                <a:lnTo>
                  <a:pt x="2168645" y="114869"/>
                </a:lnTo>
                <a:lnTo>
                  <a:pt x="2199306" y="107208"/>
                </a:lnTo>
                <a:lnTo>
                  <a:pt x="2231250" y="104609"/>
                </a:lnTo>
                <a:lnTo>
                  <a:pt x="2460501" y="104609"/>
                </a:lnTo>
                <a:lnTo>
                  <a:pt x="2416467" y="66370"/>
                </a:lnTo>
                <a:lnTo>
                  <a:pt x="2374743" y="37081"/>
                </a:lnTo>
                <a:lnTo>
                  <a:pt x="2329078" y="16378"/>
                </a:lnTo>
                <a:lnTo>
                  <a:pt x="2280860" y="4078"/>
                </a:lnTo>
                <a:lnTo>
                  <a:pt x="2231478" y="0"/>
                </a:lnTo>
                <a:close/>
              </a:path>
              <a:path w="4363720" h="5250180">
                <a:moveTo>
                  <a:pt x="2507650" y="145554"/>
                </a:moveTo>
                <a:lnTo>
                  <a:pt x="2348090" y="145554"/>
                </a:lnTo>
                <a:lnTo>
                  <a:pt x="2348306" y="145732"/>
                </a:lnTo>
                <a:lnTo>
                  <a:pt x="2801353" y="539178"/>
                </a:lnTo>
                <a:lnTo>
                  <a:pt x="2801353" y="400608"/>
                </a:lnTo>
                <a:lnTo>
                  <a:pt x="2507650" y="145554"/>
                </a:lnTo>
                <a:close/>
              </a:path>
              <a:path w="4363720" h="5250180">
                <a:moveTo>
                  <a:pt x="2348247" y="145691"/>
                </a:moveTo>
                <a:close/>
              </a:path>
              <a:path w="4363720" h="5250180">
                <a:moveTo>
                  <a:pt x="2460501" y="104609"/>
                </a:moveTo>
                <a:lnTo>
                  <a:pt x="2231707" y="104609"/>
                </a:lnTo>
                <a:lnTo>
                  <a:pt x="2263834" y="107293"/>
                </a:lnTo>
                <a:lnTo>
                  <a:pt x="2294664" y="115193"/>
                </a:lnTo>
                <a:lnTo>
                  <a:pt x="2323165" y="128082"/>
                </a:lnTo>
                <a:lnTo>
                  <a:pt x="2348247" y="145691"/>
                </a:lnTo>
                <a:lnTo>
                  <a:pt x="2348090" y="145554"/>
                </a:lnTo>
                <a:lnTo>
                  <a:pt x="2507650" y="145554"/>
                </a:lnTo>
                <a:lnTo>
                  <a:pt x="2460501" y="104609"/>
                </a:lnTo>
                <a:close/>
              </a:path>
            </a:pathLst>
          </a:custGeom>
          <a:solidFill>
            <a:srgbClr val="FFFFFF">
              <a:alpha val="7998"/>
            </a:srgbClr>
          </a:solidFill>
        </p:spPr>
        <p:txBody>
          <a:bodyPr wrap="square" lIns="0" tIns="0" rIns="0" bIns="0" rtlCol="0"/>
          <a:lstStyle/>
          <a:p>
            <a:endParaRPr dirty="0"/>
          </a:p>
        </p:txBody>
      </p:sp>
      <p:sp>
        <p:nvSpPr>
          <p:cNvPr id="19" name="bg object 19"/>
          <p:cNvSpPr/>
          <p:nvPr/>
        </p:nvSpPr>
        <p:spPr>
          <a:xfrm>
            <a:off x="5779128" y="4909215"/>
            <a:ext cx="1455420" cy="1607185"/>
          </a:xfrm>
          <a:custGeom>
            <a:avLst/>
            <a:gdLst/>
            <a:ahLst/>
            <a:cxnLst/>
            <a:rect l="l" t="t" r="r" b="b"/>
            <a:pathLst>
              <a:path w="1455420" h="1607184">
                <a:moveTo>
                  <a:pt x="1350225" y="0"/>
                </a:moveTo>
                <a:lnTo>
                  <a:pt x="1350225" y="1166164"/>
                </a:lnTo>
                <a:lnTo>
                  <a:pt x="1348239" y="1199760"/>
                </a:lnTo>
                <a:lnTo>
                  <a:pt x="1332927" y="1263918"/>
                </a:lnTo>
                <a:lnTo>
                  <a:pt x="1294060" y="1337465"/>
                </a:lnTo>
                <a:lnTo>
                  <a:pt x="1261043" y="1377127"/>
                </a:lnTo>
                <a:lnTo>
                  <a:pt x="1221448" y="1412603"/>
                </a:lnTo>
                <a:lnTo>
                  <a:pt x="1175867" y="1443189"/>
                </a:lnTo>
                <a:lnTo>
                  <a:pt x="1135561" y="1463650"/>
                </a:lnTo>
                <a:lnTo>
                  <a:pt x="1092240" y="1480154"/>
                </a:lnTo>
                <a:lnTo>
                  <a:pt x="1046265" y="1492360"/>
                </a:lnTo>
                <a:lnTo>
                  <a:pt x="997994" y="1499930"/>
                </a:lnTo>
                <a:lnTo>
                  <a:pt x="947788" y="1502524"/>
                </a:lnTo>
                <a:lnTo>
                  <a:pt x="0" y="1502524"/>
                </a:lnTo>
                <a:lnTo>
                  <a:pt x="0" y="1607146"/>
                </a:lnTo>
                <a:lnTo>
                  <a:pt x="947788" y="1607146"/>
                </a:lnTo>
                <a:lnTo>
                  <a:pt x="998796" y="1604936"/>
                </a:lnTo>
                <a:lnTo>
                  <a:pt x="1048422" y="1598470"/>
                </a:lnTo>
                <a:lnTo>
                  <a:pt x="1096420" y="1587936"/>
                </a:lnTo>
                <a:lnTo>
                  <a:pt x="1142541" y="1573522"/>
                </a:lnTo>
                <a:lnTo>
                  <a:pt x="1186537" y="1555416"/>
                </a:lnTo>
                <a:lnTo>
                  <a:pt x="1228160" y="1533807"/>
                </a:lnTo>
                <a:lnTo>
                  <a:pt x="1267164" y="1508883"/>
                </a:lnTo>
                <a:lnTo>
                  <a:pt x="1303299" y="1480832"/>
                </a:lnTo>
                <a:lnTo>
                  <a:pt x="1336299" y="1449807"/>
                </a:lnTo>
                <a:lnTo>
                  <a:pt x="1365892" y="1415989"/>
                </a:lnTo>
                <a:lnTo>
                  <a:pt x="1391783" y="1379566"/>
                </a:lnTo>
                <a:lnTo>
                  <a:pt x="1413675" y="1340726"/>
                </a:lnTo>
                <a:lnTo>
                  <a:pt x="1431245" y="1299699"/>
                </a:lnTo>
                <a:lnTo>
                  <a:pt x="1444167" y="1256722"/>
                </a:lnTo>
                <a:lnTo>
                  <a:pt x="1452137" y="1212106"/>
                </a:lnTo>
                <a:lnTo>
                  <a:pt x="1454848" y="1166164"/>
                </a:lnTo>
                <a:lnTo>
                  <a:pt x="1454848" y="90855"/>
                </a:lnTo>
                <a:lnTo>
                  <a:pt x="1350225" y="0"/>
                </a:lnTo>
                <a:close/>
              </a:path>
            </a:pathLst>
          </a:custGeom>
          <a:solidFill>
            <a:srgbClr val="FDF5A5">
              <a:alpha val="7998"/>
            </a:srgbClr>
          </a:solidFill>
        </p:spPr>
        <p:txBody>
          <a:bodyPr wrap="square" lIns="0" tIns="0" rIns="0" bIns="0" rtlCol="0"/>
          <a:lstStyle/>
          <a:p>
            <a:endParaRPr dirty="0"/>
          </a:p>
        </p:txBody>
      </p:sp>
      <p:sp>
        <p:nvSpPr>
          <p:cNvPr id="20" name="bg object 20"/>
          <p:cNvSpPr/>
          <p:nvPr/>
        </p:nvSpPr>
        <p:spPr>
          <a:xfrm>
            <a:off x="5674499" y="4770653"/>
            <a:ext cx="1559560" cy="1746250"/>
          </a:xfrm>
          <a:custGeom>
            <a:avLst/>
            <a:gdLst/>
            <a:ahLst/>
            <a:cxnLst/>
            <a:rect l="l" t="t" r="r" b="b"/>
            <a:pathLst>
              <a:path w="1559559" h="1746250">
                <a:moveTo>
                  <a:pt x="104622" y="1641094"/>
                </a:moveTo>
                <a:lnTo>
                  <a:pt x="0" y="1641094"/>
                </a:lnTo>
                <a:lnTo>
                  <a:pt x="0" y="1745716"/>
                </a:lnTo>
                <a:lnTo>
                  <a:pt x="104622" y="1745716"/>
                </a:lnTo>
                <a:lnTo>
                  <a:pt x="104622" y="1641094"/>
                </a:lnTo>
                <a:close/>
              </a:path>
              <a:path w="1559559" h="1746250">
                <a:moveTo>
                  <a:pt x="1454848" y="0"/>
                </a:moveTo>
                <a:lnTo>
                  <a:pt x="1454848" y="138557"/>
                </a:lnTo>
                <a:lnTo>
                  <a:pt x="1559471" y="229412"/>
                </a:lnTo>
                <a:lnTo>
                  <a:pt x="1559471" y="90843"/>
                </a:lnTo>
                <a:lnTo>
                  <a:pt x="1454848" y="0"/>
                </a:lnTo>
                <a:close/>
              </a:path>
            </a:pathLst>
          </a:custGeom>
          <a:solidFill>
            <a:srgbClr val="FFFFFF">
              <a:alpha val="7998"/>
            </a:srgbClr>
          </a:solidFill>
        </p:spPr>
        <p:txBody>
          <a:bodyPr wrap="square" lIns="0" tIns="0" rIns="0" bIns="0" rtlCol="0"/>
          <a:lstStyle/>
          <a:p>
            <a:endParaRPr dirty="0"/>
          </a:p>
        </p:txBody>
      </p:sp>
      <p:sp>
        <p:nvSpPr>
          <p:cNvPr id="21" name="bg object 21"/>
          <p:cNvSpPr/>
          <p:nvPr/>
        </p:nvSpPr>
        <p:spPr>
          <a:xfrm>
            <a:off x="5671769" y="1666887"/>
            <a:ext cx="1562735" cy="2277110"/>
          </a:xfrm>
          <a:custGeom>
            <a:avLst/>
            <a:gdLst/>
            <a:ahLst/>
            <a:cxnLst/>
            <a:rect l="l" t="t" r="r" b="b"/>
            <a:pathLst>
              <a:path w="1562734" h="2277110">
                <a:moveTo>
                  <a:pt x="1562201" y="2172119"/>
                </a:moveTo>
                <a:lnTo>
                  <a:pt x="1457578" y="2172119"/>
                </a:lnTo>
                <a:lnTo>
                  <a:pt x="1457578" y="2276741"/>
                </a:lnTo>
                <a:lnTo>
                  <a:pt x="1562201" y="2276741"/>
                </a:lnTo>
                <a:lnTo>
                  <a:pt x="1562201" y="2172119"/>
                </a:lnTo>
                <a:close/>
              </a:path>
              <a:path w="1562734" h="2277110">
                <a:moveTo>
                  <a:pt x="0" y="0"/>
                </a:moveTo>
                <a:lnTo>
                  <a:pt x="0" y="138569"/>
                </a:lnTo>
                <a:lnTo>
                  <a:pt x="104622" y="229425"/>
                </a:lnTo>
                <a:lnTo>
                  <a:pt x="104622" y="90855"/>
                </a:lnTo>
                <a:lnTo>
                  <a:pt x="0" y="0"/>
                </a:lnTo>
                <a:close/>
              </a:path>
            </a:pathLst>
          </a:custGeom>
          <a:solidFill>
            <a:srgbClr val="F8F8F8">
              <a:alpha val="7998"/>
            </a:srgbClr>
          </a:solidFill>
        </p:spPr>
        <p:txBody>
          <a:bodyPr wrap="square" lIns="0" tIns="0" rIns="0" bIns="0" rtlCol="0"/>
          <a:lstStyle/>
          <a:p>
            <a:endParaRPr dirty="0"/>
          </a:p>
        </p:txBody>
      </p:sp>
      <p:sp>
        <p:nvSpPr>
          <p:cNvPr id="22" name="bg object 22"/>
          <p:cNvSpPr/>
          <p:nvPr/>
        </p:nvSpPr>
        <p:spPr>
          <a:xfrm>
            <a:off x="3422929" y="6411747"/>
            <a:ext cx="1577340" cy="104775"/>
          </a:xfrm>
          <a:custGeom>
            <a:avLst/>
            <a:gdLst/>
            <a:ahLst/>
            <a:cxnLst/>
            <a:rect l="l" t="t" r="r" b="b"/>
            <a:pathLst>
              <a:path w="1577339" h="104775">
                <a:moveTo>
                  <a:pt x="1576959" y="0"/>
                </a:moveTo>
                <a:lnTo>
                  <a:pt x="0" y="0"/>
                </a:lnTo>
                <a:lnTo>
                  <a:pt x="0" y="104622"/>
                </a:lnTo>
                <a:lnTo>
                  <a:pt x="1576959" y="104622"/>
                </a:lnTo>
                <a:lnTo>
                  <a:pt x="1576959" y="0"/>
                </a:lnTo>
                <a:close/>
              </a:path>
            </a:pathLst>
          </a:custGeom>
          <a:solidFill>
            <a:srgbClr val="A2DADE">
              <a:alpha val="7998"/>
            </a:srgbClr>
          </a:solidFill>
        </p:spPr>
        <p:txBody>
          <a:bodyPr wrap="square" lIns="0" tIns="0" rIns="0" bIns="0" rtlCol="0"/>
          <a:lstStyle/>
          <a:p>
            <a:endParaRPr dirty="0"/>
          </a:p>
        </p:txBody>
      </p:sp>
      <p:sp>
        <p:nvSpPr>
          <p:cNvPr id="23" name="bg object 23"/>
          <p:cNvSpPr/>
          <p:nvPr/>
        </p:nvSpPr>
        <p:spPr>
          <a:xfrm>
            <a:off x="2870415" y="2124544"/>
            <a:ext cx="1168400" cy="2272030"/>
          </a:xfrm>
          <a:custGeom>
            <a:avLst/>
            <a:gdLst/>
            <a:ahLst/>
            <a:cxnLst/>
            <a:rect l="l" t="t" r="r" b="b"/>
            <a:pathLst>
              <a:path w="1168400" h="2272029">
                <a:moveTo>
                  <a:pt x="104622" y="2167254"/>
                </a:moveTo>
                <a:lnTo>
                  <a:pt x="0" y="2167254"/>
                </a:lnTo>
                <a:lnTo>
                  <a:pt x="0" y="2271877"/>
                </a:lnTo>
                <a:lnTo>
                  <a:pt x="104622" y="2271877"/>
                </a:lnTo>
                <a:lnTo>
                  <a:pt x="104622" y="2167254"/>
                </a:lnTo>
                <a:close/>
              </a:path>
              <a:path w="1168400" h="2272029">
                <a:moveTo>
                  <a:pt x="1087716" y="0"/>
                </a:moveTo>
                <a:lnTo>
                  <a:pt x="1005979" y="67576"/>
                </a:lnTo>
                <a:lnTo>
                  <a:pt x="1086053" y="137121"/>
                </a:lnTo>
                <a:lnTo>
                  <a:pt x="1167790" y="69545"/>
                </a:lnTo>
                <a:lnTo>
                  <a:pt x="1087716" y="0"/>
                </a:lnTo>
                <a:close/>
              </a:path>
            </a:pathLst>
          </a:custGeom>
          <a:solidFill>
            <a:srgbClr val="FFFFFF">
              <a:alpha val="7998"/>
            </a:srgbClr>
          </a:solidFill>
        </p:spPr>
        <p:txBody>
          <a:bodyPr wrap="square" lIns="0" tIns="0" rIns="0" bIns="0" rtlCol="0"/>
          <a:lstStyle/>
          <a:p>
            <a:endParaRPr dirty="0"/>
          </a:p>
        </p:txBody>
      </p:sp>
      <p:sp>
        <p:nvSpPr>
          <p:cNvPr id="2" name="Holder 2"/>
          <p:cNvSpPr>
            <a:spLocks noGrp="1"/>
          </p:cNvSpPr>
          <p:nvPr>
            <p:ph type="title"/>
          </p:nvPr>
        </p:nvSpPr>
        <p:spPr>
          <a:xfrm>
            <a:off x="2536729" y="651720"/>
            <a:ext cx="5619940" cy="482600"/>
          </a:xfrm>
          <a:prstGeom prst="rect">
            <a:avLst/>
          </a:prstGeom>
        </p:spPr>
        <p:txBody>
          <a:bodyPr wrap="square" lIns="0" tIns="0" rIns="0" bIns="0">
            <a:spAutoFit/>
          </a:bodyPr>
          <a:lstStyle>
            <a:lvl1pPr>
              <a:defRPr sz="3000" b="1" i="0">
                <a:solidFill>
                  <a:srgbClr val="B5D55C"/>
                </a:solidFill>
                <a:latin typeface="Century Schoolbook"/>
                <a:cs typeface="Century Schoolbook"/>
              </a:defRPr>
            </a:lvl1pPr>
          </a:lstStyle>
          <a:p>
            <a:endParaRPr/>
          </a:p>
        </p:txBody>
      </p:sp>
      <p:sp>
        <p:nvSpPr>
          <p:cNvPr id="3" name="Holder 3"/>
          <p:cNvSpPr>
            <a:spLocks noGrp="1"/>
          </p:cNvSpPr>
          <p:nvPr>
            <p:ph type="body" idx="1"/>
          </p:nvPr>
        </p:nvSpPr>
        <p:spPr>
          <a:xfrm>
            <a:off x="824299" y="1197473"/>
            <a:ext cx="9044800" cy="27616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10/6/2022</a:t>
            </a:fld>
            <a:endParaRPr lang="en-US" dirty="0"/>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A3CC4A4-F5A0-4436-A2B0-720976DE602A}"/>
              </a:ext>
            </a:extLst>
          </p:cNvPr>
          <p:cNvSpPr>
            <a:spLocks noGrp="1"/>
          </p:cNvSpPr>
          <p:nvPr>
            <p:ph type="ctrTitle"/>
          </p:nvPr>
        </p:nvSpPr>
        <p:spPr>
          <a:xfrm>
            <a:off x="-1189247" y="4257896"/>
            <a:ext cx="7159074" cy="2094124"/>
          </a:xfrm>
        </p:spPr>
        <p:txBody>
          <a:bodyPr>
            <a:normAutofit/>
          </a:bodyPr>
          <a:lstStyle/>
          <a:p>
            <a:r>
              <a:rPr lang="fr-FR" b="1" dirty="0" smtClean="0">
                <a:solidFill>
                  <a:schemeClr val="accent1"/>
                </a:solidFill>
                <a:effectLst>
                  <a:outerShdw blurRad="38100" dist="38100" dir="2700000" algn="tl">
                    <a:srgbClr val="000000">
                      <a:alpha val="43137"/>
                    </a:srgbClr>
                  </a:outerShdw>
                </a:effectLst>
                <a:latin typeface="+mn-lt"/>
              </a:rPr>
              <a:t>Présentation </a:t>
            </a:r>
            <a:r>
              <a:rPr lang="fr-FR" b="1" dirty="0">
                <a:solidFill>
                  <a:schemeClr val="accent1"/>
                </a:solidFill>
                <a:effectLst>
                  <a:outerShdw blurRad="38100" dist="38100" dir="2700000" algn="tl">
                    <a:srgbClr val="000000">
                      <a:alpha val="43137"/>
                    </a:srgbClr>
                  </a:outerShdw>
                </a:effectLst>
                <a:latin typeface="+mn-lt"/>
              </a:rPr>
              <a:t/>
            </a:r>
            <a:br>
              <a:rPr lang="fr-FR" b="1" dirty="0">
                <a:solidFill>
                  <a:schemeClr val="accent1"/>
                </a:solidFill>
                <a:effectLst>
                  <a:outerShdw blurRad="38100" dist="38100" dir="2700000" algn="tl">
                    <a:srgbClr val="000000">
                      <a:alpha val="43137"/>
                    </a:srgbClr>
                  </a:outerShdw>
                </a:effectLst>
                <a:latin typeface="+mn-lt"/>
              </a:rPr>
            </a:br>
            <a:r>
              <a:rPr lang="fr-FR" sz="3859" dirty="0" smtClean="0">
                <a:solidFill>
                  <a:schemeClr val="accent1"/>
                </a:solidFill>
                <a:effectLst>
                  <a:outerShdw blurRad="38100" dist="38100" dir="2700000" algn="tl">
                    <a:srgbClr val="000000">
                      <a:alpha val="43137"/>
                    </a:srgbClr>
                  </a:outerShdw>
                </a:effectLst>
              </a:rPr>
              <a:t> </a:t>
            </a:r>
            <a:r>
              <a:rPr lang="fr-FR" sz="3859" dirty="0">
                <a:solidFill>
                  <a:schemeClr val="accent1"/>
                </a:solidFill>
                <a:effectLst>
                  <a:outerShdw blurRad="38100" dist="38100" dir="2700000" algn="tl">
                    <a:srgbClr val="000000">
                      <a:alpha val="43137"/>
                    </a:srgbClr>
                  </a:outerShdw>
                </a:effectLst>
              </a:rPr>
              <a:t/>
            </a:r>
            <a:br>
              <a:rPr lang="fr-FR" sz="3859" dirty="0">
                <a:solidFill>
                  <a:schemeClr val="accent1"/>
                </a:solidFill>
                <a:effectLst>
                  <a:outerShdw blurRad="38100" dist="38100" dir="2700000" algn="tl">
                    <a:srgbClr val="000000">
                      <a:alpha val="43137"/>
                    </a:srgbClr>
                  </a:outerShdw>
                </a:effectLst>
              </a:rPr>
            </a:br>
            <a:r>
              <a:rPr lang="fr-FR" sz="3859" dirty="0" smtClean="0">
                <a:solidFill>
                  <a:schemeClr val="accent1"/>
                </a:solidFill>
                <a:effectLst>
                  <a:outerShdw blurRad="38100" dist="38100" dir="2700000" algn="tl">
                    <a:srgbClr val="000000">
                      <a:alpha val="43137"/>
                    </a:srgbClr>
                  </a:outerShdw>
                </a:effectLst>
              </a:rPr>
              <a:t>06/10/2022</a:t>
            </a:r>
            <a:endParaRPr lang="fr-FR" sz="3859" dirty="0">
              <a:solidFill>
                <a:schemeClr val="accent1"/>
              </a:solidFill>
              <a:effectLst>
                <a:outerShdw blurRad="38100" dist="38100" dir="2700000" algn="tl">
                  <a:srgbClr val="000000">
                    <a:alpha val="43137"/>
                  </a:srgbClr>
                </a:outerShdw>
              </a:effectLst>
            </a:endParaRPr>
          </a:p>
        </p:txBody>
      </p:sp>
      <p:pic>
        <p:nvPicPr>
          <p:cNvPr id="1026" name="Image 3" descr="image001">
            <a:extLst>
              <a:ext uri="{FF2B5EF4-FFF2-40B4-BE49-F238E27FC236}">
                <a16:creationId xmlns:a16="http://schemas.microsoft.com/office/drawing/2014/main" xmlns="" id="{FD87E510-4747-48F8-8383-A338CF0B1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2502714"/>
            <a:ext cx="4230688" cy="149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C:\Users\pierre.maurel\Desktop\96ppi\96ppi\150ppi\Fichier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3522" y="4281391"/>
            <a:ext cx="1601805" cy="1601805"/>
          </a:xfrm>
          <a:prstGeom prst="rect">
            <a:avLst/>
          </a:prstGeom>
          <a:noFill/>
          <a:ln>
            <a:noFill/>
          </a:ln>
        </p:spPr>
      </p:pic>
      <p:pic>
        <p:nvPicPr>
          <p:cNvPr id="5" name="Image 4" descr="C:\Users\pierre.maurel\Desktop\96ppi\96ppi\150ppi\Fichier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3523" y="5542940"/>
            <a:ext cx="3889878" cy="971888"/>
          </a:xfrm>
          <a:prstGeom prst="rect">
            <a:avLst/>
          </a:prstGeom>
          <a:noFill/>
          <a:ln>
            <a:noFill/>
          </a:ln>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2" y="61077"/>
            <a:ext cx="5638800" cy="333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84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Afficher l’image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957" y="2194089"/>
            <a:ext cx="4306463" cy="34718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image001">
            <a:extLst>
              <a:ext uri="{FF2B5EF4-FFF2-40B4-BE49-F238E27FC236}">
                <a16:creationId xmlns:a16="http://schemas.microsoft.com/office/drawing/2014/main" xmlns="" id="{1675A44C-C0DB-4163-8F8F-262898300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13" y="331986"/>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flipV="1">
            <a:off x="5233285" y="2639286"/>
            <a:ext cx="534670" cy="54984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 name="ZoneTexte 4"/>
          <p:cNvSpPr txBox="1"/>
          <p:nvPr/>
        </p:nvSpPr>
        <p:spPr>
          <a:xfrm>
            <a:off x="5767956" y="2336486"/>
            <a:ext cx="695549" cy="335348"/>
          </a:xfrm>
          <a:prstGeom prst="rect">
            <a:avLst/>
          </a:prstGeom>
          <a:noFill/>
        </p:spPr>
        <p:txBody>
          <a:bodyPr wrap="square" rtlCol="0">
            <a:spAutoFit/>
          </a:bodyPr>
          <a:lstStyle/>
          <a:p>
            <a:r>
              <a:rPr lang="fr-FR" sz="1579" dirty="0"/>
              <a:t>6</a:t>
            </a:r>
          </a:p>
        </p:txBody>
      </p:sp>
      <p:cxnSp>
        <p:nvCxnSpPr>
          <p:cNvPr id="7" name="Connecteur droit avec flèche 6"/>
          <p:cNvCxnSpPr/>
          <p:nvPr/>
        </p:nvCxnSpPr>
        <p:spPr>
          <a:xfrm flipV="1">
            <a:off x="6043391" y="3768059"/>
            <a:ext cx="1052444" cy="17049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095836" y="3606091"/>
            <a:ext cx="527031" cy="335348"/>
          </a:xfrm>
          <a:prstGeom prst="rect">
            <a:avLst/>
          </a:prstGeom>
          <a:noFill/>
        </p:spPr>
        <p:txBody>
          <a:bodyPr wrap="square" rtlCol="0">
            <a:spAutoFit/>
          </a:bodyPr>
          <a:lstStyle/>
          <a:p>
            <a:r>
              <a:rPr lang="fr-FR" sz="1579" dirty="0"/>
              <a:t>3</a:t>
            </a:r>
          </a:p>
        </p:txBody>
      </p:sp>
      <p:cxnSp>
        <p:nvCxnSpPr>
          <p:cNvPr id="13" name="Connecteur droit avec flèche 12"/>
          <p:cNvCxnSpPr>
            <a:endCxn id="15" idx="1"/>
          </p:cNvCxnSpPr>
          <p:nvPr/>
        </p:nvCxnSpPr>
        <p:spPr>
          <a:xfrm>
            <a:off x="6442774" y="4848740"/>
            <a:ext cx="756177" cy="9177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151296" y="4846514"/>
            <a:ext cx="527031" cy="335348"/>
          </a:xfrm>
          <a:prstGeom prst="rect">
            <a:avLst/>
          </a:prstGeom>
          <a:noFill/>
        </p:spPr>
        <p:txBody>
          <a:bodyPr wrap="square" rtlCol="0">
            <a:spAutoFit/>
          </a:bodyPr>
          <a:lstStyle/>
          <a:p>
            <a:r>
              <a:rPr lang="fr-FR" sz="1579" dirty="0" smtClean="0"/>
              <a:t>1</a:t>
            </a:r>
            <a:endParaRPr lang="fr-FR" sz="1579" dirty="0"/>
          </a:p>
        </p:txBody>
      </p:sp>
      <p:cxnSp>
        <p:nvCxnSpPr>
          <p:cNvPr id="16" name="Connecteur droit avec flèche 15"/>
          <p:cNvCxnSpPr/>
          <p:nvPr/>
        </p:nvCxnSpPr>
        <p:spPr>
          <a:xfrm flipH="1">
            <a:off x="2035566" y="4172977"/>
            <a:ext cx="2005012" cy="9295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72051" y="5021294"/>
            <a:ext cx="527031" cy="335348"/>
          </a:xfrm>
          <a:prstGeom prst="rect">
            <a:avLst/>
          </a:prstGeom>
          <a:noFill/>
        </p:spPr>
        <p:txBody>
          <a:bodyPr wrap="square" rtlCol="0">
            <a:spAutoFit/>
          </a:bodyPr>
          <a:lstStyle/>
          <a:p>
            <a:r>
              <a:rPr lang="fr-FR" sz="1579" dirty="0" smtClean="0"/>
              <a:t>1</a:t>
            </a:r>
            <a:endParaRPr lang="fr-FR" sz="1579" dirty="0"/>
          </a:p>
        </p:txBody>
      </p:sp>
      <p:cxnSp>
        <p:nvCxnSpPr>
          <p:cNvPr id="20" name="Connecteur droit avec flèche 19"/>
          <p:cNvCxnSpPr/>
          <p:nvPr/>
        </p:nvCxnSpPr>
        <p:spPr>
          <a:xfrm flipH="1" flipV="1">
            <a:off x="1853684" y="3189126"/>
            <a:ext cx="1206348" cy="146533"/>
          </a:xfrm>
          <a:prstGeom prst="straightConnector1">
            <a:avLst/>
          </a:prstGeom>
          <a:ln>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1336675" y="3758926"/>
            <a:ext cx="2139636" cy="62657"/>
          </a:xfrm>
          <a:prstGeom prst="straightConnector1">
            <a:avLst/>
          </a:prstGeom>
          <a:ln>
            <a:solidFill>
              <a:srgbClr val="A1678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3788518" y="2484850"/>
            <a:ext cx="22557" cy="67923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646682" y="2162506"/>
            <a:ext cx="527031" cy="335348"/>
          </a:xfrm>
          <a:prstGeom prst="rect">
            <a:avLst/>
          </a:prstGeom>
          <a:noFill/>
        </p:spPr>
        <p:txBody>
          <a:bodyPr wrap="square" rtlCol="0">
            <a:spAutoFit/>
          </a:bodyPr>
          <a:lstStyle/>
          <a:p>
            <a:r>
              <a:rPr lang="fr-FR" sz="1579" dirty="0" smtClean="0"/>
              <a:t>10 </a:t>
            </a:r>
            <a:endParaRPr lang="fr-FR" sz="1579" dirty="0"/>
          </a:p>
        </p:txBody>
      </p:sp>
      <p:sp>
        <p:nvSpPr>
          <p:cNvPr id="32" name="ZoneTexte 31"/>
          <p:cNvSpPr txBox="1"/>
          <p:nvPr/>
        </p:nvSpPr>
        <p:spPr>
          <a:xfrm>
            <a:off x="932332" y="3648914"/>
            <a:ext cx="671201" cy="335348"/>
          </a:xfrm>
          <a:prstGeom prst="rect">
            <a:avLst/>
          </a:prstGeom>
          <a:noFill/>
        </p:spPr>
        <p:txBody>
          <a:bodyPr wrap="square" rtlCol="0">
            <a:spAutoFit/>
          </a:bodyPr>
          <a:lstStyle/>
          <a:p>
            <a:r>
              <a:rPr lang="fr-FR" sz="1579" dirty="0" smtClean="0"/>
              <a:t>41 </a:t>
            </a:r>
            <a:endParaRPr lang="fr-FR" sz="1579" dirty="0"/>
          </a:p>
        </p:txBody>
      </p:sp>
      <p:sp>
        <p:nvSpPr>
          <p:cNvPr id="33" name="ZoneTexte 32"/>
          <p:cNvSpPr txBox="1"/>
          <p:nvPr/>
        </p:nvSpPr>
        <p:spPr>
          <a:xfrm>
            <a:off x="1486576" y="3027159"/>
            <a:ext cx="527031" cy="335348"/>
          </a:xfrm>
          <a:prstGeom prst="rect">
            <a:avLst/>
          </a:prstGeom>
          <a:noFill/>
        </p:spPr>
        <p:txBody>
          <a:bodyPr wrap="square" rtlCol="0">
            <a:spAutoFit/>
          </a:bodyPr>
          <a:lstStyle/>
          <a:p>
            <a:r>
              <a:rPr lang="fr-FR" sz="1579" dirty="0"/>
              <a:t>2</a:t>
            </a:r>
            <a:r>
              <a:rPr lang="fr-FR" sz="1579" dirty="0" smtClean="0"/>
              <a:t> </a:t>
            </a:r>
            <a:endParaRPr lang="fr-FR" sz="1579" dirty="0"/>
          </a:p>
        </p:txBody>
      </p:sp>
      <p:sp>
        <p:nvSpPr>
          <p:cNvPr id="34" name="ZoneTexte 33"/>
          <p:cNvSpPr txBox="1"/>
          <p:nvPr/>
        </p:nvSpPr>
        <p:spPr>
          <a:xfrm>
            <a:off x="7791384" y="5940779"/>
            <a:ext cx="2506996" cy="578363"/>
          </a:xfrm>
          <a:prstGeom prst="rect">
            <a:avLst/>
          </a:prstGeom>
          <a:noFill/>
        </p:spPr>
        <p:txBody>
          <a:bodyPr wrap="square" rtlCol="0">
            <a:spAutoFit/>
          </a:bodyPr>
          <a:lstStyle/>
          <a:p>
            <a:r>
              <a:rPr lang="fr-FR" sz="1579" dirty="0"/>
              <a:t>Hors département : </a:t>
            </a:r>
            <a:r>
              <a:rPr lang="fr-FR" sz="1579" dirty="0" smtClean="0"/>
              <a:t>2</a:t>
            </a:r>
            <a:endParaRPr lang="fr-FR" sz="1579" dirty="0"/>
          </a:p>
          <a:p>
            <a:r>
              <a:rPr lang="fr-FR" sz="1579" dirty="0"/>
              <a:t>Non renseigné : </a:t>
            </a:r>
            <a:r>
              <a:rPr lang="fr-FR" sz="1579" dirty="0" smtClean="0"/>
              <a:t>1 </a:t>
            </a:r>
            <a:endParaRPr lang="fr-FR" sz="1579" dirty="0"/>
          </a:p>
        </p:txBody>
      </p:sp>
      <p:sp>
        <p:nvSpPr>
          <p:cNvPr id="37" name="ZoneTexte 36">
            <a:extLst>
              <a:ext uri="{FF2B5EF4-FFF2-40B4-BE49-F238E27FC236}">
                <a16:creationId xmlns:a16="http://schemas.microsoft.com/office/drawing/2014/main" xmlns="" id="{2EF1ABE6-3205-421C-AC8F-3263354E7E7B}"/>
              </a:ext>
            </a:extLst>
          </p:cNvPr>
          <p:cNvSpPr txBox="1"/>
          <p:nvPr/>
        </p:nvSpPr>
        <p:spPr>
          <a:xfrm>
            <a:off x="4119513" y="220492"/>
            <a:ext cx="6590598" cy="584775"/>
          </a:xfrm>
          <a:prstGeom prst="rect">
            <a:avLst/>
          </a:prstGeom>
          <a:noFill/>
        </p:spPr>
        <p:txBody>
          <a:bodyPr wrap="square" rtlCol="0">
            <a:spAutoFit/>
          </a:bodyPr>
          <a:lstStyle/>
          <a:p>
            <a:r>
              <a:rPr lang="fr-FR" sz="3200" b="1" dirty="0" smtClean="0">
                <a:solidFill>
                  <a:srgbClr val="B5D55C"/>
                </a:solidFill>
                <a:latin typeface="Century Schoolbook"/>
                <a:ea typeface="+mj-ea"/>
                <a:cs typeface="Century Schoolbook"/>
              </a:rPr>
              <a:t>					….où?</a:t>
            </a:r>
            <a:endParaRPr lang="fr-FR" sz="3200" b="1" dirty="0">
              <a:solidFill>
                <a:srgbClr val="B5D55C"/>
              </a:solidFill>
              <a:latin typeface="Century Schoolbook"/>
              <a:ea typeface="+mj-ea"/>
              <a:cs typeface="Century Schoolbook"/>
            </a:endParaRPr>
          </a:p>
        </p:txBody>
      </p:sp>
      <p:sp>
        <p:nvSpPr>
          <p:cNvPr id="2" name="Rectangle 1"/>
          <p:cNvSpPr/>
          <p:nvPr/>
        </p:nvSpPr>
        <p:spPr>
          <a:xfrm>
            <a:off x="266113" y="6667723"/>
            <a:ext cx="2440925" cy="369332"/>
          </a:xfrm>
          <a:prstGeom prst="rect">
            <a:avLst/>
          </a:prstGeom>
        </p:spPr>
        <p:txBody>
          <a:bodyPr wrap="none">
            <a:spAutoFit/>
          </a:bodyPr>
          <a:lstStyle/>
          <a:p>
            <a:pPr>
              <a:buFont typeface="Wingdings" panose="05000000000000000000" pitchFamily="2" charset="2"/>
              <a:buChar char="q"/>
            </a:pPr>
            <a:r>
              <a:rPr lang="fr-FR" dirty="0"/>
              <a:t> 1ETP de coordination</a:t>
            </a:r>
          </a:p>
        </p:txBody>
      </p:sp>
    </p:spTree>
    <p:extLst>
      <p:ext uri="{BB962C8B-B14F-4D97-AF65-F5344CB8AC3E}">
        <p14:creationId xmlns:p14="http://schemas.microsoft.com/office/powerpoint/2010/main" val="2591503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24299" y="1724025"/>
            <a:ext cx="7494201" cy="3244478"/>
          </a:xfrm>
          <a:prstGeom prst="rect">
            <a:avLst/>
          </a:prstGeom>
        </p:spPr>
        <p:txBody>
          <a:bodyPr vert="horz" wrap="square" lIns="0" tIns="12700" rIns="0" bIns="0" rtlCol="0">
            <a:spAutoFit/>
          </a:bodyPr>
          <a:lstStyle/>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La demande</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L’analyse de la demande</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La désignation d’un(e) Référent(e)</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suivi de la situation</a:t>
            </a:r>
            <a:endParaRPr sz="3000" dirty="0">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Nos modalités d’intervention</a:t>
            </a:r>
            <a:endParaRPr dirty="0">
              <a:latin typeface="Trebuchet MS" panose="020B0603020202020204" pitchFamily="34" charset="0"/>
            </a:endParaRPr>
          </a:p>
        </p:txBody>
      </p:sp>
    </p:spTree>
    <p:extLst>
      <p:ext uri="{BB962C8B-B14F-4D97-AF65-F5344CB8AC3E}">
        <p14:creationId xmlns:p14="http://schemas.microsoft.com/office/powerpoint/2010/main" val="100182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63FC871-F58B-42A5-914D-61E6042F622B}"/>
              </a:ext>
            </a:extLst>
          </p:cNvPr>
          <p:cNvSpPr>
            <a:spLocks noGrp="1"/>
          </p:cNvSpPr>
          <p:nvPr>
            <p:ph type="title"/>
          </p:nvPr>
        </p:nvSpPr>
        <p:spPr>
          <a:xfrm>
            <a:off x="3976728" y="713227"/>
            <a:ext cx="6641484" cy="1001494"/>
          </a:xfrm>
        </p:spPr>
        <p:txBody>
          <a:bodyPr>
            <a:normAutofit fontScale="90000"/>
          </a:bodyPr>
          <a:lstStyle/>
          <a:p>
            <a:pPr algn="ctr"/>
            <a:r>
              <a:rPr lang="fr-FR" dirty="0">
                <a:solidFill>
                  <a:schemeClr val="accent1"/>
                </a:solidFill>
                <a:effectLst>
                  <a:outerShdw blurRad="38100" dist="38100" dir="2700000" algn="tl">
                    <a:srgbClr val="000000">
                      <a:alpha val="43137"/>
                    </a:srgbClr>
                  </a:outerShdw>
                </a:effectLst>
              </a:rPr>
              <a:t/>
            </a:r>
            <a:br>
              <a:rPr lang="fr-FR" dirty="0">
                <a:solidFill>
                  <a:schemeClr val="accent1"/>
                </a:solidFill>
                <a:effectLst>
                  <a:outerShdw blurRad="38100" dist="38100" dir="2700000" algn="tl">
                    <a:srgbClr val="000000">
                      <a:alpha val="43137"/>
                    </a:srgbClr>
                  </a:outerShdw>
                </a:effectLst>
              </a:rPr>
            </a:br>
            <a:r>
              <a:rPr lang="fr-FR" dirty="0" smtClean="0">
                <a:solidFill>
                  <a:schemeClr val="accent1"/>
                </a:solidFill>
                <a:effectLst>
                  <a:outerShdw blurRad="38100" dist="38100" dir="2700000" algn="tl">
                    <a:srgbClr val="000000">
                      <a:alpha val="43137"/>
                    </a:srgbClr>
                  </a:outerShdw>
                </a:effectLst>
              </a:rPr>
              <a:t>	</a:t>
            </a:r>
            <a:r>
              <a:rPr lang="fr-FR" sz="3600" kern="1200" dirty="0" smtClean="0"/>
              <a:t>….comment? </a:t>
            </a:r>
            <a:r>
              <a:rPr lang="fr-FR" sz="3158" dirty="0">
                <a:solidFill>
                  <a:schemeClr val="accent1"/>
                </a:solidFill>
                <a:effectLst>
                  <a:outerShdw blurRad="38100" dist="38100" dir="2700000" algn="tl">
                    <a:srgbClr val="000000">
                      <a:alpha val="43137"/>
                    </a:srgbClr>
                  </a:outerShdw>
                </a:effectLst>
              </a:rPr>
              <a:t/>
            </a:r>
            <a:br>
              <a:rPr lang="fr-FR" sz="3158" dirty="0">
                <a:solidFill>
                  <a:schemeClr val="accent1"/>
                </a:solidFill>
                <a:effectLst>
                  <a:outerShdw blurRad="38100" dist="38100" dir="2700000" algn="tl">
                    <a:srgbClr val="000000">
                      <a:alpha val="43137"/>
                    </a:srgbClr>
                  </a:outerShdw>
                </a:effectLst>
              </a:rPr>
            </a:br>
            <a:endParaRPr lang="fr-FR" dirty="0"/>
          </a:p>
        </p:txBody>
      </p:sp>
      <p:pic>
        <p:nvPicPr>
          <p:cNvPr id="4" name="Image 3" descr="image001">
            <a:extLst>
              <a:ext uri="{FF2B5EF4-FFF2-40B4-BE49-F238E27FC236}">
                <a16:creationId xmlns:a16="http://schemas.microsoft.com/office/drawing/2014/main" xmlns="" id="{1675A44C-C0DB-4163-8F8F-262898300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7" y="360561"/>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a:extLst>
              <a:ext uri="{FF2B5EF4-FFF2-40B4-BE49-F238E27FC236}">
                <a16:creationId xmlns:a16="http://schemas.microsoft.com/office/drawing/2014/main" xmlns="" id="{BC214E3B-5DA0-4E24-AB4D-02D10A775EA9}"/>
              </a:ext>
            </a:extLst>
          </p:cNvPr>
          <p:cNvSpPr txBox="1">
            <a:spLocks/>
          </p:cNvSpPr>
          <p:nvPr/>
        </p:nvSpPr>
        <p:spPr>
          <a:xfrm>
            <a:off x="469900" y="2409825"/>
            <a:ext cx="9735877" cy="3478441"/>
          </a:xfrm>
          <a:prstGeom prst="rect">
            <a:avLst/>
          </a:prstGeom>
        </p:spPr>
        <p:txBody>
          <a:bodyPr vert="horz" lIns="80201" tIns="40100" rIns="80201" bIns="401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fr-FR" sz="2456" dirty="0" smtClean="0">
                <a:latin typeface="+mj-lt"/>
              </a:rPr>
              <a:t> un </a:t>
            </a:r>
            <a:r>
              <a:rPr lang="fr-FR" sz="2456" dirty="0">
                <a:latin typeface="+mj-lt"/>
              </a:rPr>
              <a:t>numéro vert d’appui aux personnes en situation de Handicap et aux aidants le </a:t>
            </a:r>
            <a:r>
              <a:rPr lang="fr-FR" sz="2456" dirty="0">
                <a:solidFill>
                  <a:srgbClr val="00B050"/>
                </a:solidFill>
                <a:effectLst>
                  <a:outerShdw blurRad="38100" dist="38100" dir="2700000" algn="tl">
                    <a:srgbClr val="000000">
                      <a:alpha val="43137"/>
                    </a:srgbClr>
                  </a:outerShdw>
                </a:effectLst>
              </a:rPr>
              <a:t>0800 360 360 </a:t>
            </a:r>
            <a:endParaRPr lang="fr-FR" sz="2456" dirty="0"/>
          </a:p>
          <a:p>
            <a:pPr lvl="2">
              <a:buFont typeface="Wingdings" panose="05000000000000000000" pitchFamily="2" charset="2"/>
              <a:buChar char="q"/>
            </a:pPr>
            <a:r>
              <a:rPr lang="fr-FR" sz="1754" dirty="0">
                <a:latin typeface="+mj-lt"/>
              </a:rPr>
              <a:t> standard ouvert de 9h à 12h et de 13h30 à 17h du lundi au vendredi en </a:t>
            </a:r>
            <a:r>
              <a:rPr lang="fr-FR" sz="1754" b="1" dirty="0">
                <a:solidFill>
                  <a:srgbClr val="C00000"/>
                </a:solidFill>
                <a:latin typeface="+mj-lt"/>
              </a:rPr>
              <a:t>SAVOIE</a:t>
            </a:r>
          </a:p>
          <a:p>
            <a:pPr lvl="2">
              <a:buFont typeface="Wingdings" panose="05000000000000000000" pitchFamily="2" charset="2"/>
              <a:buChar char="q"/>
            </a:pPr>
            <a:r>
              <a:rPr lang="fr-FR" sz="1754" b="1" dirty="0">
                <a:latin typeface="+mj-lt"/>
              </a:rPr>
              <a:t> </a:t>
            </a:r>
            <a:r>
              <a:rPr lang="fr-FR" sz="1754" dirty="0">
                <a:latin typeface="+mj-lt"/>
              </a:rPr>
              <a:t>débordement</a:t>
            </a:r>
            <a:r>
              <a:rPr lang="fr-FR" sz="1754" b="1" dirty="0">
                <a:latin typeface="+mj-lt"/>
              </a:rPr>
              <a:t> </a:t>
            </a:r>
            <a:r>
              <a:rPr lang="fr-FR" sz="1754" dirty="0">
                <a:latin typeface="+mj-lt"/>
              </a:rPr>
              <a:t>vers la </a:t>
            </a:r>
            <a:r>
              <a:rPr lang="fr-FR" sz="1754" b="1" dirty="0">
                <a:latin typeface="+mj-lt"/>
              </a:rPr>
              <a:t>PLATEFORME NATIONALE </a:t>
            </a:r>
            <a:r>
              <a:rPr lang="fr-FR" sz="1754" dirty="0">
                <a:latin typeface="+mj-lt"/>
              </a:rPr>
              <a:t>ou sur une autre Communauté 360 </a:t>
            </a:r>
          </a:p>
          <a:p>
            <a:pPr marL="0" indent="0">
              <a:buNone/>
            </a:pPr>
            <a:endParaRPr lang="fr-FR" sz="2456" dirty="0">
              <a:latin typeface="+mj-lt"/>
            </a:endParaRPr>
          </a:p>
          <a:p>
            <a:pPr>
              <a:buFont typeface="Wingdings" panose="05000000000000000000" pitchFamily="2" charset="2"/>
              <a:buChar char="q"/>
            </a:pPr>
            <a:r>
              <a:rPr lang="fr-FR" sz="2456" dirty="0" smtClean="0"/>
              <a:t> une ligne directe pour les partenaires </a:t>
            </a:r>
          </a:p>
          <a:p>
            <a:pPr marL="0" indent="0">
              <a:buNone/>
            </a:pPr>
            <a:endParaRPr lang="fr-FR" sz="2456" dirty="0" smtClean="0"/>
          </a:p>
          <a:p>
            <a:pPr>
              <a:buFont typeface="Wingdings" panose="05000000000000000000" pitchFamily="2" charset="2"/>
              <a:buChar char="q"/>
            </a:pPr>
            <a:r>
              <a:rPr lang="fr-FR" sz="2456" dirty="0" smtClean="0">
                <a:latin typeface="+mj-lt"/>
              </a:rPr>
              <a:t> 2 </a:t>
            </a:r>
            <a:r>
              <a:rPr lang="fr-FR" sz="2456" dirty="0">
                <a:latin typeface="+mj-lt"/>
              </a:rPr>
              <a:t>niveaux de réponse :</a:t>
            </a:r>
            <a:endParaRPr lang="fr-FR" sz="2456" dirty="0"/>
          </a:p>
          <a:p>
            <a:pPr lvl="3">
              <a:buFont typeface="Wingdings" panose="05000000000000000000" pitchFamily="2" charset="2"/>
              <a:buChar char="ü"/>
            </a:pPr>
            <a:r>
              <a:rPr lang="fr-FR" sz="1579" dirty="0"/>
              <a:t>niveau 1 : réponse apportée en direct à la personne </a:t>
            </a:r>
            <a:r>
              <a:rPr lang="fr-FR" sz="1579" dirty="0" smtClean="0"/>
              <a:t> </a:t>
            </a:r>
          </a:p>
          <a:p>
            <a:pPr lvl="3">
              <a:buFont typeface="Wingdings" panose="05000000000000000000" pitchFamily="2" charset="2"/>
              <a:buChar char="ü"/>
            </a:pPr>
            <a:r>
              <a:rPr lang="fr-FR" sz="1579" dirty="0" smtClean="0"/>
              <a:t>niveau </a:t>
            </a:r>
            <a:r>
              <a:rPr lang="fr-FR" sz="1579" dirty="0"/>
              <a:t>2 : analyse des besoins et agencement de solutions  </a:t>
            </a:r>
          </a:p>
          <a:p>
            <a:pPr marL="0" indent="0">
              <a:buNone/>
            </a:pPr>
            <a:endParaRPr lang="fr-FR" sz="2456" dirty="0">
              <a:latin typeface="+mj-lt"/>
            </a:endParaRPr>
          </a:p>
          <a:p>
            <a:pPr>
              <a:buFont typeface="Wingdings" panose="05000000000000000000" pitchFamily="2" charset="2"/>
              <a:buChar char="q"/>
            </a:pPr>
            <a:endParaRPr lang="fr-FR" sz="2456" dirty="0">
              <a:latin typeface="+mj-lt"/>
            </a:endParaRPr>
          </a:p>
          <a:p>
            <a:pPr marL="0" indent="0">
              <a:buNone/>
            </a:pPr>
            <a:endParaRPr lang="fr-FR" sz="2456" dirty="0">
              <a:latin typeface="+mj-lt"/>
            </a:endParaRPr>
          </a:p>
        </p:txBody>
      </p:sp>
    </p:spTree>
    <p:extLst>
      <p:ext uri="{BB962C8B-B14F-4D97-AF65-F5344CB8AC3E}">
        <p14:creationId xmlns:p14="http://schemas.microsoft.com/office/powerpoint/2010/main" val="291376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24299" y="1724025"/>
            <a:ext cx="9246801" cy="5091137"/>
          </a:xfrm>
          <a:prstGeom prst="rect">
            <a:avLst/>
          </a:prstGeom>
        </p:spPr>
        <p:txBody>
          <a:bodyPr vert="horz" wrap="square" lIns="0" tIns="12700" rIns="0" bIns="0" rtlCol="0">
            <a:spAutoFit/>
          </a:bodyPr>
          <a:lstStyle/>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Visite à domicile</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Réunion de concertation pluridisciplinaire</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Temps de coordination</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Plan Personnalisé de Coordination en Santé</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Accompagnement</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Tableau des intervenants</a:t>
            </a:r>
            <a:endParaRPr sz="3000" dirty="0">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Nos outils</a:t>
            </a:r>
            <a:endParaRPr dirty="0">
              <a:latin typeface="Trebuchet MS" panose="020B0603020202020204" pitchFamily="34" charset="0"/>
            </a:endParaRPr>
          </a:p>
        </p:txBody>
      </p:sp>
    </p:spTree>
    <p:extLst>
      <p:ext uri="{BB962C8B-B14F-4D97-AF65-F5344CB8AC3E}">
        <p14:creationId xmlns:p14="http://schemas.microsoft.com/office/powerpoint/2010/main" val="326765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1" descr="image001">
            <a:extLst>
              <a:ext uri="{FF2B5EF4-FFF2-40B4-BE49-F238E27FC236}">
                <a16:creationId xmlns:a16="http://schemas.microsoft.com/office/drawing/2014/main" xmlns="" id="{5BF1646B-804E-434B-AADA-062031EED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3" y="276225"/>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9900" y="2257425"/>
            <a:ext cx="9474306" cy="5329472"/>
          </a:xfrm>
          <a:prstGeom prst="rect">
            <a:avLst/>
          </a:prstGeom>
        </p:spPr>
        <p:txBody>
          <a:bodyPr wrap="square">
            <a:spAutoFit/>
          </a:bodyPr>
          <a:lstStyle/>
          <a:p>
            <a:pPr algn="just"/>
            <a:r>
              <a:rPr lang="fr-FR" sz="2105" b="1" dirty="0" smtClean="0">
                <a:latin typeface="+mj-lt"/>
              </a:rPr>
              <a:t>intervention </a:t>
            </a:r>
            <a:r>
              <a:rPr lang="fr-FR" sz="2105" b="1" dirty="0">
                <a:latin typeface="+mj-lt"/>
              </a:rPr>
              <a:t>de l’équipe de coordination pour analyser les besoins et faciliter l’agencement de </a:t>
            </a:r>
            <a:r>
              <a:rPr lang="fr-FR" sz="2105" b="1" dirty="0" smtClean="0">
                <a:latin typeface="+mj-lt"/>
              </a:rPr>
              <a:t>solutions. Validation en </a:t>
            </a:r>
            <a:r>
              <a:rPr lang="fr-FR" sz="2105" b="1" dirty="0" err="1" smtClean="0">
                <a:latin typeface="+mj-lt"/>
              </a:rPr>
              <a:t>CoTech</a:t>
            </a:r>
            <a:r>
              <a:rPr lang="fr-FR" sz="2105" b="1" dirty="0" smtClean="0">
                <a:latin typeface="+mj-lt"/>
              </a:rPr>
              <a:t> des situations suivies.</a:t>
            </a:r>
            <a:endParaRPr lang="fr-FR" sz="2105" b="1" dirty="0">
              <a:latin typeface="+mj-lt"/>
            </a:endParaRPr>
          </a:p>
          <a:p>
            <a:pPr algn="just"/>
            <a:endParaRPr lang="fr-FR" sz="2105" b="1" dirty="0">
              <a:latin typeface="+mj-lt"/>
            </a:endParaRPr>
          </a:p>
          <a:p>
            <a:pPr marL="701768" lvl="1" indent="-300758" algn="just">
              <a:buFont typeface="Arial" panose="020B0604020202020204" pitchFamily="34" charset="0"/>
              <a:buChar char="•"/>
            </a:pPr>
            <a:r>
              <a:rPr lang="fr-FR" sz="2105" b="1" i="1" dirty="0">
                <a:latin typeface="+mj-lt"/>
              </a:rPr>
              <a:t>Evaluation de la demande, des besoins de l’appelant et </a:t>
            </a:r>
            <a:r>
              <a:rPr lang="fr-FR" sz="2105" b="1" i="1" dirty="0" smtClean="0">
                <a:latin typeface="+mj-lt"/>
              </a:rPr>
              <a:t>de la personne concernée</a:t>
            </a:r>
            <a:endParaRPr lang="fr-FR" sz="2105" dirty="0">
              <a:latin typeface="+mj-lt"/>
            </a:endParaRPr>
          </a:p>
          <a:p>
            <a:pPr lvl="1" algn="just"/>
            <a:endParaRPr lang="fr-FR" sz="1579" dirty="0">
              <a:solidFill>
                <a:schemeClr val="accent6"/>
              </a:solidFill>
            </a:endParaRPr>
          </a:p>
          <a:p>
            <a:pPr marL="701768" lvl="1" indent="-300758" algn="just">
              <a:buFont typeface="Arial" panose="020B0604020202020204" pitchFamily="34" charset="0"/>
              <a:buChar char="•"/>
            </a:pPr>
            <a:r>
              <a:rPr lang="fr-FR" sz="2105" b="1" i="1" dirty="0">
                <a:latin typeface="+mj-lt"/>
              </a:rPr>
              <a:t>Accompagnement dans la construction de la réponse </a:t>
            </a:r>
          </a:p>
          <a:p>
            <a:pPr lvl="1" algn="just"/>
            <a:r>
              <a:rPr lang="fr-FR" sz="1754" dirty="0">
                <a:latin typeface="+mj-lt"/>
              </a:rPr>
              <a:t>Visites conjointes d’établissement, accompagnement physique de la personne à ses rendez </a:t>
            </a:r>
            <a:r>
              <a:rPr lang="fr-FR" sz="1754" dirty="0" smtClean="0">
                <a:latin typeface="+mj-lt"/>
              </a:rPr>
              <a:t>vous</a:t>
            </a:r>
          </a:p>
          <a:p>
            <a:pPr lvl="1" algn="just"/>
            <a:endParaRPr lang="fr-FR" sz="1579" dirty="0">
              <a:solidFill>
                <a:schemeClr val="accent6"/>
              </a:solidFill>
            </a:endParaRPr>
          </a:p>
          <a:p>
            <a:pPr marL="701768" lvl="1" indent="-300758" algn="just">
              <a:buFont typeface="Arial" panose="020B0604020202020204" pitchFamily="34" charset="0"/>
              <a:buChar char="•"/>
            </a:pPr>
            <a:r>
              <a:rPr lang="fr-FR" sz="2105" b="1" i="1" dirty="0" smtClean="0">
                <a:latin typeface="+mj-lt"/>
              </a:rPr>
              <a:t>Mise </a:t>
            </a:r>
            <a:r>
              <a:rPr lang="fr-FR" sz="2105" b="1" i="1" dirty="0">
                <a:latin typeface="+mj-lt"/>
              </a:rPr>
              <a:t>en lien avec des partenaires </a:t>
            </a:r>
            <a:r>
              <a:rPr lang="fr-FR" sz="2105" b="1" i="1" dirty="0" smtClean="0">
                <a:latin typeface="+mj-lt"/>
              </a:rPr>
              <a:t>: </a:t>
            </a:r>
            <a:r>
              <a:rPr lang="fr-FR" sz="1754" dirty="0" smtClean="0">
                <a:latin typeface="+mj-lt"/>
              </a:rPr>
              <a:t>Associations </a:t>
            </a:r>
            <a:r>
              <a:rPr lang="fr-FR" sz="1754" dirty="0">
                <a:latin typeface="+mj-lt"/>
              </a:rPr>
              <a:t>tutélaires, Cristal Habitat, Equipe Mobile </a:t>
            </a:r>
            <a:r>
              <a:rPr lang="fr-FR" sz="1754" dirty="0" err="1">
                <a:latin typeface="+mj-lt"/>
              </a:rPr>
              <a:t>Géronto</a:t>
            </a:r>
            <a:r>
              <a:rPr lang="fr-FR" sz="1754" dirty="0">
                <a:latin typeface="+mj-lt"/>
              </a:rPr>
              <a:t>-Psy, Référents Handicap du Centre Hospitalier, médecine de ville, Etablissements et Services Médico Sociaux, Université Savoie Mont Blanc, syndicats de copropriété, accueil de la MDPH, Equipe Mobile Handicap Rares, Maisons de l’Enfance…</a:t>
            </a:r>
          </a:p>
          <a:p>
            <a:pPr marL="651641" lvl="1" indent="-250631" algn="just">
              <a:buFont typeface="Arial" panose="020B0604020202020204" pitchFamily="34" charset="0"/>
              <a:buChar char="•"/>
            </a:pPr>
            <a:endParaRPr lang="fr-FR" sz="1228" dirty="0">
              <a:solidFill>
                <a:schemeClr val="accent6"/>
              </a:solidFill>
            </a:endParaRPr>
          </a:p>
          <a:p>
            <a:pPr marL="651641" lvl="1" indent="-250631" algn="just">
              <a:buFont typeface="Arial" panose="020B0604020202020204" pitchFamily="34" charset="0"/>
              <a:buChar char="•"/>
            </a:pPr>
            <a:endParaRPr lang="fr-FR" sz="2105" b="1" i="1" dirty="0">
              <a:latin typeface="+mj-lt"/>
            </a:endParaRPr>
          </a:p>
          <a:p>
            <a:pPr lvl="1" algn="just"/>
            <a:endParaRPr lang="fr-FR" sz="2105" b="1" i="1" dirty="0">
              <a:latin typeface="+mj-lt"/>
            </a:endParaRPr>
          </a:p>
          <a:p>
            <a:pPr lvl="4" algn="just"/>
            <a:endParaRPr lang="fr-FR" sz="2105" b="1" i="1" dirty="0">
              <a:solidFill>
                <a:schemeClr val="accent6"/>
              </a:solidFill>
              <a:latin typeface="+mj-lt"/>
            </a:endParaRPr>
          </a:p>
          <a:p>
            <a:pPr algn="just"/>
            <a:endParaRPr lang="fr-FR" sz="1579" dirty="0">
              <a:solidFill>
                <a:schemeClr val="accent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41433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24299" y="2028825"/>
            <a:ext cx="9094401" cy="4167808"/>
          </a:xfrm>
          <a:prstGeom prst="rect">
            <a:avLst/>
          </a:prstGeom>
        </p:spPr>
        <p:txBody>
          <a:bodyPr vert="horz" wrap="square" lIns="0" tIns="12700" rIns="0" bIns="0" rtlCol="0">
            <a:spAutoFit/>
          </a:bodyPr>
          <a:lstStyle/>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Non adhésion de la personne</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logement</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La dimension santé</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soin</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L’urgence</a:t>
            </a:r>
            <a:endParaRPr sz="3000" dirty="0">
              <a:solidFill>
                <a:srgbClr val="7030A0"/>
              </a:solidFill>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Nos limites</a:t>
            </a:r>
            <a:endParaRPr dirty="0">
              <a:latin typeface="Trebuchet MS" panose="020B0603020202020204" pitchFamily="34" charset="0"/>
            </a:endParaRPr>
          </a:p>
        </p:txBody>
      </p:sp>
    </p:spTree>
    <p:extLst>
      <p:ext uri="{BB962C8B-B14F-4D97-AF65-F5344CB8AC3E}">
        <p14:creationId xmlns:p14="http://schemas.microsoft.com/office/powerpoint/2010/main" val="1498016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1" descr="image001">
            <a:extLst>
              <a:ext uri="{FF2B5EF4-FFF2-40B4-BE49-F238E27FC236}">
                <a16:creationId xmlns:a16="http://schemas.microsoft.com/office/drawing/2014/main" xmlns="" id="{5BF1646B-804E-434B-AADA-062031EED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3" y="276225"/>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43140" y="2580588"/>
            <a:ext cx="3048000" cy="1712007"/>
          </a:xfrm>
          <a:prstGeom prst="rect">
            <a:avLst/>
          </a:prstGeom>
        </p:spPr>
        <p:txBody>
          <a:bodyPr wrap="square">
            <a:spAutoFit/>
          </a:bodyPr>
          <a:lstStyle/>
          <a:p>
            <a:pPr algn="just"/>
            <a:r>
              <a:rPr lang="fr-FR" sz="2105" b="1" dirty="0" smtClean="0">
                <a:latin typeface="+mj-lt"/>
              </a:rPr>
              <a:t>Service d’urgence</a:t>
            </a:r>
          </a:p>
          <a:p>
            <a:pPr algn="just"/>
            <a:r>
              <a:rPr lang="fr-FR" sz="2105" b="1" dirty="0">
                <a:latin typeface="+mj-lt"/>
              </a:rPr>
              <a:t>M</a:t>
            </a:r>
            <a:r>
              <a:rPr lang="fr-FR" sz="2105" b="1" dirty="0" smtClean="0">
                <a:latin typeface="+mj-lt"/>
              </a:rPr>
              <a:t>oyens financiers</a:t>
            </a:r>
          </a:p>
          <a:p>
            <a:pPr algn="just"/>
            <a:r>
              <a:rPr lang="fr-FR" sz="2105" b="1" dirty="0" smtClean="0">
                <a:latin typeface="+mj-lt"/>
              </a:rPr>
              <a:t>Besoin de place en ESMS</a:t>
            </a:r>
          </a:p>
          <a:p>
            <a:pPr algn="just"/>
            <a:r>
              <a:rPr lang="fr-FR" sz="2105" b="1" dirty="0">
                <a:latin typeface="+mj-lt"/>
              </a:rPr>
              <a:t>P</a:t>
            </a:r>
            <a:r>
              <a:rPr lang="fr-FR" sz="2105" b="1" dirty="0" smtClean="0">
                <a:latin typeface="+mj-lt"/>
              </a:rPr>
              <a:t>artenaires déjà engagés </a:t>
            </a:r>
          </a:p>
          <a:p>
            <a:pPr algn="just"/>
            <a:r>
              <a:rPr lang="fr-FR" sz="2105" b="1" dirty="0" smtClean="0">
                <a:latin typeface="+mj-lt"/>
              </a:rPr>
              <a:t>Coordination de parcours</a:t>
            </a:r>
            <a:endParaRPr lang="fr-FR" sz="2105" b="1" dirty="0">
              <a:latin typeface="+mj-lt"/>
            </a:endParaRPr>
          </a:p>
        </p:txBody>
      </p:sp>
      <p:sp>
        <p:nvSpPr>
          <p:cNvPr id="5" name="ZoneTexte 4">
            <a:extLst>
              <a:ext uri="{FF2B5EF4-FFF2-40B4-BE49-F238E27FC236}">
                <a16:creationId xmlns:a16="http://schemas.microsoft.com/office/drawing/2014/main" xmlns="" id="{2EF1ABE6-3205-421C-AC8F-3263354E7E7B}"/>
              </a:ext>
            </a:extLst>
          </p:cNvPr>
          <p:cNvSpPr txBox="1"/>
          <p:nvPr/>
        </p:nvSpPr>
        <p:spPr>
          <a:xfrm>
            <a:off x="943141" y="1980113"/>
            <a:ext cx="3817987" cy="584775"/>
          </a:xfrm>
          <a:prstGeom prst="rect">
            <a:avLst/>
          </a:prstGeom>
          <a:noFill/>
        </p:spPr>
        <p:txBody>
          <a:bodyPr wrap="square" rtlCol="0">
            <a:spAutoFit/>
          </a:bodyPr>
          <a:lstStyle/>
          <a:p>
            <a:r>
              <a:rPr lang="fr-FR" sz="3200" b="1" dirty="0" smtClean="0">
                <a:solidFill>
                  <a:srgbClr val="B5D55C"/>
                </a:solidFill>
                <a:latin typeface="Century Schoolbook"/>
                <a:ea typeface="+mj-ea"/>
                <a:cs typeface="Century Schoolbook"/>
              </a:rPr>
              <a:t>nos limites …</a:t>
            </a:r>
            <a:endParaRPr lang="fr-FR" sz="3200" b="1" dirty="0">
              <a:solidFill>
                <a:srgbClr val="B5D55C"/>
              </a:solidFill>
              <a:latin typeface="Century Schoolbook"/>
              <a:ea typeface="+mj-ea"/>
              <a:cs typeface="Century Schoolbook"/>
            </a:endParaRPr>
          </a:p>
        </p:txBody>
      </p:sp>
      <p:sp>
        <p:nvSpPr>
          <p:cNvPr id="6" name="ZoneTexte 5">
            <a:extLst>
              <a:ext uri="{FF2B5EF4-FFF2-40B4-BE49-F238E27FC236}">
                <a16:creationId xmlns:a16="http://schemas.microsoft.com/office/drawing/2014/main" xmlns="" id="{2EF1ABE6-3205-421C-AC8F-3263354E7E7B}"/>
              </a:ext>
            </a:extLst>
          </p:cNvPr>
          <p:cNvSpPr txBox="1"/>
          <p:nvPr/>
        </p:nvSpPr>
        <p:spPr>
          <a:xfrm>
            <a:off x="6565900" y="1980113"/>
            <a:ext cx="3817987" cy="584775"/>
          </a:xfrm>
          <a:prstGeom prst="rect">
            <a:avLst/>
          </a:prstGeom>
          <a:noFill/>
        </p:spPr>
        <p:txBody>
          <a:bodyPr wrap="square" rtlCol="0">
            <a:spAutoFit/>
          </a:bodyPr>
          <a:lstStyle/>
          <a:p>
            <a:r>
              <a:rPr lang="fr-FR" sz="3200" b="1" dirty="0" smtClean="0">
                <a:solidFill>
                  <a:schemeClr val="bg1"/>
                </a:solidFill>
                <a:latin typeface="Century Schoolbook"/>
                <a:ea typeface="+mj-ea"/>
                <a:cs typeface="Century Schoolbook"/>
              </a:rPr>
              <a:t>… nos forces</a:t>
            </a:r>
            <a:endParaRPr lang="fr-FR" sz="3200" b="1" dirty="0">
              <a:solidFill>
                <a:schemeClr val="bg1"/>
              </a:solidFill>
              <a:latin typeface="Century Schoolbook"/>
              <a:ea typeface="+mj-ea"/>
              <a:cs typeface="Century Schoolbook"/>
            </a:endParaRPr>
          </a:p>
        </p:txBody>
      </p:sp>
      <p:sp>
        <p:nvSpPr>
          <p:cNvPr id="7" name="Rectangle 6"/>
          <p:cNvSpPr/>
          <p:nvPr/>
        </p:nvSpPr>
        <p:spPr>
          <a:xfrm>
            <a:off x="6586604" y="2564888"/>
            <a:ext cx="2951096" cy="1955022"/>
          </a:xfrm>
          <a:prstGeom prst="rect">
            <a:avLst/>
          </a:prstGeom>
        </p:spPr>
        <p:txBody>
          <a:bodyPr wrap="square">
            <a:spAutoFit/>
          </a:bodyPr>
          <a:lstStyle/>
          <a:p>
            <a:pPr algn="just"/>
            <a:r>
              <a:rPr lang="fr-FR" sz="2105" b="1" dirty="0" smtClean="0">
                <a:latin typeface="+mj-lt"/>
              </a:rPr>
              <a:t>Proximité</a:t>
            </a:r>
          </a:p>
          <a:p>
            <a:pPr algn="just"/>
            <a:r>
              <a:rPr lang="fr-FR" sz="2105" b="1" dirty="0" smtClean="0">
                <a:latin typeface="+mj-lt"/>
              </a:rPr>
              <a:t>Agilité</a:t>
            </a:r>
          </a:p>
          <a:p>
            <a:pPr algn="just"/>
            <a:r>
              <a:rPr lang="fr-FR" sz="2105" b="1" dirty="0" smtClean="0">
                <a:latin typeface="+mj-lt"/>
              </a:rPr>
              <a:t>Mise en réseau d’acteurs</a:t>
            </a:r>
          </a:p>
          <a:p>
            <a:pPr algn="just"/>
            <a:r>
              <a:rPr lang="fr-FR" sz="2105" b="1" dirty="0" smtClean="0">
                <a:latin typeface="+mj-lt"/>
              </a:rPr>
              <a:t>Principe de subsidiarité</a:t>
            </a:r>
          </a:p>
          <a:p>
            <a:pPr algn="just"/>
            <a:endParaRPr lang="fr-FR" sz="2105" b="1" i="1" dirty="0">
              <a:solidFill>
                <a:schemeClr val="accent6"/>
              </a:solidFill>
              <a:latin typeface="+mj-lt"/>
            </a:endParaRPr>
          </a:p>
          <a:p>
            <a:pPr algn="just"/>
            <a:endParaRPr lang="fr-FR" sz="1579" dirty="0">
              <a:solidFill>
                <a:schemeClr val="accent1"/>
              </a:solidFill>
              <a:effectLst>
                <a:outerShdw blurRad="38100" dist="38100" dir="2700000" algn="tl">
                  <a:srgbClr val="000000">
                    <a:alpha val="43137"/>
                  </a:srgbClr>
                </a:outerShdw>
              </a:effectLst>
              <a:latin typeface="+mj-lt"/>
            </a:endParaRPr>
          </a:p>
        </p:txBody>
      </p:sp>
      <p:sp>
        <p:nvSpPr>
          <p:cNvPr id="9" name="ZoneTexte 8">
            <a:extLst>
              <a:ext uri="{FF2B5EF4-FFF2-40B4-BE49-F238E27FC236}">
                <a16:creationId xmlns:a16="http://schemas.microsoft.com/office/drawing/2014/main" xmlns="" id="{2EF1ABE6-3205-421C-AC8F-3263354E7E7B}"/>
              </a:ext>
            </a:extLst>
          </p:cNvPr>
          <p:cNvSpPr txBox="1"/>
          <p:nvPr/>
        </p:nvSpPr>
        <p:spPr>
          <a:xfrm>
            <a:off x="861442" y="4672586"/>
            <a:ext cx="6613360" cy="1077218"/>
          </a:xfrm>
          <a:prstGeom prst="rect">
            <a:avLst/>
          </a:prstGeom>
          <a:noFill/>
        </p:spPr>
        <p:txBody>
          <a:bodyPr wrap="square" rtlCol="0">
            <a:spAutoFit/>
          </a:bodyPr>
          <a:lstStyle/>
          <a:p>
            <a:r>
              <a:rPr lang="fr-FR" sz="3200" b="1" dirty="0" smtClean="0">
                <a:solidFill>
                  <a:schemeClr val="accent6">
                    <a:lumMod val="20000"/>
                    <a:lumOff val="80000"/>
                  </a:schemeClr>
                </a:solidFill>
                <a:latin typeface="Century Schoolbook"/>
                <a:ea typeface="+mj-ea"/>
                <a:cs typeface="Century Schoolbook"/>
              </a:rPr>
              <a:t>Autre mission transversale - C360 niveau 3</a:t>
            </a:r>
            <a:endParaRPr lang="fr-FR" sz="3200" b="1" dirty="0">
              <a:solidFill>
                <a:schemeClr val="accent6">
                  <a:lumMod val="20000"/>
                  <a:lumOff val="80000"/>
                </a:schemeClr>
              </a:solidFill>
              <a:latin typeface="Century Schoolbook"/>
              <a:ea typeface="+mj-ea"/>
              <a:cs typeface="Century Schoolbook"/>
            </a:endParaRPr>
          </a:p>
        </p:txBody>
      </p:sp>
      <p:sp>
        <p:nvSpPr>
          <p:cNvPr id="10" name="Rectangle 9"/>
          <p:cNvSpPr/>
          <p:nvPr/>
        </p:nvSpPr>
        <p:spPr>
          <a:xfrm>
            <a:off x="884302" y="5721007"/>
            <a:ext cx="7281798" cy="740203"/>
          </a:xfrm>
          <a:prstGeom prst="rect">
            <a:avLst/>
          </a:prstGeom>
        </p:spPr>
        <p:txBody>
          <a:bodyPr wrap="square">
            <a:spAutoFit/>
          </a:bodyPr>
          <a:lstStyle/>
          <a:p>
            <a:pPr algn="just"/>
            <a:r>
              <a:rPr lang="fr-FR" sz="2105" b="1" dirty="0" smtClean="0">
                <a:latin typeface="+mj-lt"/>
              </a:rPr>
              <a:t>Rôle d’observatoire </a:t>
            </a:r>
          </a:p>
          <a:p>
            <a:pPr algn="just"/>
            <a:r>
              <a:rPr lang="fr-FR" sz="2105" b="1" dirty="0" smtClean="0">
                <a:latin typeface="+mj-lt"/>
              </a:rPr>
              <a:t>Recherche de solution territoriale aux besoins non couverts</a:t>
            </a:r>
            <a:endParaRPr lang="fr-FR" sz="2105" b="1" dirty="0">
              <a:latin typeface="+mj-lt"/>
            </a:endParaRPr>
          </a:p>
        </p:txBody>
      </p:sp>
    </p:spTree>
    <p:extLst>
      <p:ext uri="{BB962C8B-B14F-4D97-AF65-F5344CB8AC3E}">
        <p14:creationId xmlns:p14="http://schemas.microsoft.com/office/powerpoint/2010/main" val="1355718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798899" y="1190625"/>
            <a:ext cx="9246801" cy="6106800"/>
          </a:xfrm>
          <a:prstGeom prst="rect">
            <a:avLst/>
          </a:prstGeom>
        </p:spPr>
        <p:txBody>
          <a:bodyPr vert="horz" wrap="square" lIns="0" tIns="12700" rIns="0" bIns="0" rtlCol="0">
            <a:spAutoFit/>
          </a:bodyPr>
          <a:lstStyle/>
          <a:p>
            <a:pPr marL="11132" algn="ctr"/>
            <a:r>
              <a:rPr lang="fr-FR" sz="2200" b="1" i="1" u="sng" dirty="0" smtClean="0">
                <a:solidFill>
                  <a:srgbClr val="9660A8"/>
                </a:solidFill>
                <a:latin typeface="Trebuchet MS" panose="020B0603020202020204" pitchFamily="34" charset="0"/>
                <a:cs typeface="Century Schoolbook"/>
              </a:rPr>
              <a:t>Le demandeur </a:t>
            </a:r>
            <a:r>
              <a:rPr lang="fr-FR" sz="2200" b="1" dirty="0">
                <a:solidFill>
                  <a:srgbClr val="9660A8"/>
                </a:solidFill>
                <a:latin typeface="Trebuchet MS" panose="020B0603020202020204" pitchFamily="34" charset="0"/>
                <a:cs typeface="Century Schoolbook"/>
              </a:rPr>
              <a:t>: </a:t>
            </a:r>
          </a:p>
          <a:p>
            <a:pPr marL="11132" algn="ctr"/>
            <a:r>
              <a:rPr lang="fr-FR" sz="2200" dirty="0" smtClean="0">
                <a:solidFill>
                  <a:srgbClr val="9660A8"/>
                </a:solidFill>
                <a:latin typeface="Trebuchet MS" panose="020B0603020202020204" pitchFamily="34" charset="0"/>
                <a:cs typeface="Century Schoolbook"/>
              </a:rPr>
              <a:t>Éducatrice </a:t>
            </a:r>
            <a:r>
              <a:rPr lang="fr-FR" sz="2200" dirty="0">
                <a:solidFill>
                  <a:srgbClr val="9660A8"/>
                </a:solidFill>
                <a:latin typeface="Trebuchet MS" panose="020B0603020202020204" pitchFamily="34" charset="0"/>
                <a:cs typeface="Century Schoolbook"/>
              </a:rPr>
              <a:t>spécialisée de l’HUDA</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patient</a:t>
            </a:r>
            <a:r>
              <a:rPr lang="fr-FR" sz="2200" b="1" i="1" dirty="0">
                <a:solidFill>
                  <a:srgbClr val="9660A8"/>
                </a:solidFill>
                <a:latin typeface="Trebuchet MS" panose="020B0603020202020204" pitchFamily="34" charset="0"/>
                <a:cs typeface="Century Schoolbook"/>
              </a:rPr>
              <a:t> </a:t>
            </a:r>
            <a:r>
              <a:rPr lang="fr-FR" sz="2200" b="1" dirty="0">
                <a:solidFill>
                  <a:srgbClr val="9660A8"/>
                </a:solidFill>
                <a:latin typeface="Trebuchet MS" panose="020B0603020202020204" pitchFamily="34" charset="0"/>
                <a:cs typeface="Century Schoolbook"/>
              </a:rPr>
              <a:t>: </a:t>
            </a:r>
          </a:p>
          <a:p>
            <a:pPr marL="11132" algn="ctr"/>
            <a:r>
              <a:rPr lang="fr-FR" sz="2200" dirty="0" smtClean="0">
                <a:solidFill>
                  <a:srgbClr val="9660A8"/>
                </a:solidFill>
                <a:latin typeface="Trebuchet MS" panose="020B0603020202020204" pitchFamily="34" charset="0"/>
                <a:cs typeface="Century Schoolbook"/>
              </a:rPr>
              <a:t>Monsieur d’origine </a:t>
            </a:r>
            <a:r>
              <a:rPr lang="fr-FR" sz="2200" dirty="0">
                <a:solidFill>
                  <a:srgbClr val="9660A8"/>
                </a:solidFill>
                <a:latin typeface="Trebuchet MS" panose="020B0603020202020204" pitchFamily="34" charset="0"/>
                <a:cs typeface="Century Schoolbook"/>
              </a:rPr>
              <a:t>somalienne, accueilli sur l’HUDA à Pont de </a:t>
            </a:r>
            <a:r>
              <a:rPr lang="fr-FR" sz="2200" dirty="0" err="1">
                <a:solidFill>
                  <a:srgbClr val="9660A8"/>
                </a:solidFill>
                <a:latin typeface="Trebuchet MS" panose="020B0603020202020204" pitchFamily="34" charset="0"/>
                <a:cs typeface="Century Schoolbook"/>
              </a:rPr>
              <a:t>Beauvoisin</a:t>
            </a:r>
            <a:r>
              <a:rPr lang="fr-FR" sz="2200" dirty="0">
                <a:solidFill>
                  <a:srgbClr val="9660A8"/>
                </a:solidFill>
                <a:latin typeface="Trebuchet MS" panose="020B0603020202020204" pitchFamily="34" charset="0"/>
                <a:cs typeface="Century Schoolbook"/>
              </a:rPr>
              <a:t>, ne parle que somali, quelques notions d’anglais, et en demande de soins psychiques</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besoin du professionnel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Trouver une solution pour que Mr puisse avoir un suivi psy ou au moins quelques consultations, si possible sur </a:t>
            </a:r>
            <a:r>
              <a:rPr lang="fr-FR" sz="2200" dirty="0" smtClean="0">
                <a:solidFill>
                  <a:srgbClr val="9660A8"/>
                </a:solidFill>
                <a:latin typeface="Trebuchet MS" panose="020B0603020202020204" pitchFamily="34" charset="0"/>
                <a:cs typeface="Century Schoolbook"/>
              </a:rPr>
              <a:t>l’Avant Pays Savoyard (pas </a:t>
            </a:r>
            <a:r>
              <a:rPr lang="fr-FR" sz="2200" dirty="0">
                <a:solidFill>
                  <a:srgbClr val="9660A8"/>
                </a:solidFill>
                <a:latin typeface="Trebuchet MS" panose="020B0603020202020204" pitchFamily="34" charset="0"/>
                <a:cs typeface="Century Schoolbook"/>
              </a:rPr>
              <a:t>de véhicule)</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Les étapes de notre intervention </a:t>
            </a:r>
            <a:r>
              <a:rPr lang="fr-FR" sz="2200" b="1" i="1" dirty="0">
                <a:solidFill>
                  <a:srgbClr val="9660A8"/>
                </a:solidFill>
                <a:latin typeface="Trebuchet MS" panose="020B0603020202020204" pitchFamily="34" charset="0"/>
                <a:cs typeface="Century Schoolbook"/>
              </a:rPr>
              <a:t>:</a:t>
            </a:r>
          </a:p>
          <a:p>
            <a:pPr marL="11132" algn="ctr"/>
            <a:r>
              <a:rPr lang="fr-FR" sz="2200" dirty="0" smtClean="0">
                <a:solidFill>
                  <a:srgbClr val="9660A8"/>
                </a:solidFill>
                <a:latin typeface="Trebuchet MS" panose="020B0603020202020204" pitchFamily="34" charset="0"/>
                <a:cs typeface="Century Schoolbook"/>
              </a:rPr>
              <a:t>-Faire le point avec le demandeur sur la </a:t>
            </a:r>
            <a:r>
              <a:rPr lang="fr-FR" sz="2200" dirty="0">
                <a:solidFill>
                  <a:srgbClr val="9660A8"/>
                </a:solidFill>
                <a:latin typeface="Trebuchet MS" panose="020B0603020202020204" pitchFamily="34" charset="0"/>
                <a:cs typeface="Century Schoolbook"/>
              </a:rPr>
              <a:t>situation et ce qui a été fait</a:t>
            </a:r>
          </a:p>
          <a:p>
            <a:pPr marL="11132" algn="ctr"/>
            <a:r>
              <a:rPr lang="fr-FR" sz="2200" dirty="0" smtClean="0">
                <a:solidFill>
                  <a:srgbClr val="9660A8"/>
                </a:solidFill>
                <a:latin typeface="Trebuchet MS" panose="020B0603020202020204" pitchFamily="34" charset="0"/>
                <a:cs typeface="Century Schoolbook"/>
              </a:rPr>
              <a:t>-Recherche </a:t>
            </a:r>
            <a:r>
              <a:rPr lang="fr-FR" sz="2200" dirty="0">
                <a:solidFill>
                  <a:srgbClr val="9660A8"/>
                </a:solidFill>
                <a:latin typeface="Trebuchet MS" panose="020B0603020202020204" pitchFamily="34" charset="0"/>
                <a:cs typeface="Century Schoolbook"/>
              </a:rPr>
              <a:t>de solution, appel EMPP</a:t>
            </a:r>
          </a:p>
          <a:p>
            <a:pPr marL="11132" algn="ctr"/>
            <a:r>
              <a:rPr lang="fr-FR" sz="2200" dirty="0" smtClean="0">
                <a:solidFill>
                  <a:srgbClr val="9660A8"/>
                </a:solidFill>
                <a:latin typeface="Trebuchet MS" panose="020B0603020202020204" pitchFamily="34" charset="0"/>
                <a:cs typeface="Century Schoolbook"/>
              </a:rPr>
              <a:t>-Liens </a:t>
            </a:r>
            <a:r>
              <a:rPr lang="fr-FR" sz="2200" dirty="0">
                <a:solidFill>
                  <a:srgbClr val="9660A8"/>
                </a:solidFill>
                <a:latin typeface="Trebuchet MS" panose="020B0603020202020204" pitchFamily="34" charset="0"/>
                <a:cs typeface="Century Schoolbook"/>
              </a:rPr>
              <a:t>réguliers par mail </a:t>
            </a:r>
            <a:r>
              <a:rPr lang="fr-FR" sz="2200" dirty="0" smtClean="0">
                <a:solidFill>
                  <a:srgbClr val="9660A8"/>
                </a:solidFill>
                <a:latin typeface="Trebuchet MS" panose="020B0603020202020204" pitchFamily="34" charset="0"/>
                <a:cs typeface="Century Schoolbook"/>
              </a:rPr>
              <a:t>avec EMPP </a:t>
            </a:r>
            <a:r>
              <a:rPr lang="fr-FR" sz="2200" dirty="0">
                <a:solidFill>
                  <a:srgbClr val="9660A8"/>
                </a:solidFill>
                <a:latin typeface="Trebuchet MS" panose="020B0603020202020204" pitchFamily="34" charset="0"/>
                <a:cs typeface="Century Schoolbook"/>
              </a:rPr>
              <a:t>et éducatrice</a:t>
            </a:r>
          </a:p>
          <a:p>
            <a:pPr marL="11132" algn="ctr"/>
            <a:r>
              <a:rPr lang="fr-FR" sz="2200" dirty="0">
                <a:solidFill>
                  <a:srgbClr val="9660A8"/>
                </a:solidFill>
                <a:latin typeface="Trebuchet MS" panose="020B0603020202020204" pitchFamily="34" charset="0"/>
                <a:cs typeface="Century Schoolbook"/>
              </a:rPr>
              <a:t>-3 mois plus tard: 1</a:t>
            </a:r>
            <a:r>
              <a:rPr lang="fr-FR" sz="2200" baseline="30000" dirty="0">
                <a:solidFill>
                  <a:srgbClr val="9660A8"/>
                </a:solidFill>
                <a:latin typeface="Trebuchet MS" panose="020B0603020202020204" pitchFamily="34" charset="0"/>
                <a:cs typeface="Century Schoolbook"/>
              </a:rPr>
              <a:t>er</a:t>
            </a:r>
            <a:r>
              <a:rPr lang="fr-FR" sz="2200" dirty="0">
                <a:solidFill>
                  <a:srgbClr val="9660A8"/>
                </a:solidFill>
                <a:latin typeface="Trebuchet MS" panose="020B0603020202020204" pitchFamily="34" charset="0"/>
                <a:cs typeface="Century Schoolbook"/>
              </a:rPr>
              <a:t> RV avec infirmière psy et traducteur par téléphone</a:t>
            </a: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Les sollicitations - Exemples</a:t>
            </a:r>
            <a:endParaRPr dirty="0">
              <a:latin typeface="Trebuchet MS" panose="020B0603020202020204" pitchFamily="34" charset="0"/>
            </a:endParaRPr>
          </a:p>
        </p:txBody>
      </p:sp>
    </p:spTree>
    <p:extLst>
      <p:ext uri="{BB962C8B-B14F-4D97-AF65-F5344CB8AC3E}">
        <p14:creationId xmlns:p14="http://schemas.microsoft.com/office/powerpoint/2010/main" val="4103390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12647" y="1038225"/>
            <a:ext cx="9246801" cy="6106800"/>
          </a:xfrm>
          <a:prstGeom prst="rect">
            <a:avLst/>
          </a:prstGeom>
        </p:spPr>
        <p:txBody>
          <a:bodyPr vert="horz" wrap="square" lIns="0" tIns="12700" rIns="0" bIns="0" rtlCol="0">
            <a:spAutoFit/>
          </a:bodyPr>
          <a:lstStyle/>
          <a:p>
            <a:pPr marL="11132" algn="ctr"/>
            <a:r>
              <a:rPr lang="fr-FR" sz="2200" b="1" i="1" u="sng" dirty="0" smtClean="0">
                <a:solidFill>
                  <a:srgbClr val="9660A8"/>
                </a:solidFill>
                <a:latin typeface="Trebuchet MS" panose="020B0603020202020204" pitchFamily="34" charset="0"/>
                <a:cs typeface="Century Schoolbook"/>
              </a:rPr>
              <a:t>Le demandeur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Assistante sociale de secteur</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patient</a:t>
            </a:r>
            <a:r>
              <a:rPr lang="fr-FR" sz="2200" b="1" i="1" dirty="0">
                <a:solidFill>
                  <a:srgbClr val="9660A8"/>
                </a:solidFill>
                <a:latin typeface="Trebuchet MS" panose="020B0603020202020204" pitchFamily="34" charset="0"/>
                <a:cs typeface="Century Schoolbook"/>
              </a:rPr>
              <a:t>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Femme, 62 ans, mariée, plusieurs pathologies (ALD) dont cataracte très évoluée avec échec d’une chirurgie précédente, dépression, anxiété majeure.</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besoin du professionnel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Besoin de relais sur l'aspect santé pour laisser place au travail des autres problématiques</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Les étapes de notre intervention </a:t>
            </a:r>
            <a:r>
              <a:rPr lang="fr-FR" sz="2200" b="1" i="1" dirty="0">
                <a:solidFill>
                  <a:srgbClr val="9660A8"/>
                </a:solidFill>
                <a:latin typeface="Trebuchet MS" panose="020B0603020202020204" pitchFamily="34" charset="0"/>
                <a:cs typeface="Century Schoolbook"/>
              </a:rPr>
              <a:t>:</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Liens avec les pros actuels + introduction de nouveaux pros</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Accompagnement à des « temps médicaux clefs » </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Soutien administratif ponctuel en lien avec la santé</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Entretiens réguliers (VAD, accompagnement extérieur, téléphone…) </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Rappel des objectifs du DAC à court et moyen termes</a:t>
            </a: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Les sollicitations - Exemples</a:t>
            </a:r>
            <a:endParaRPr dirty="0">
              <a:latin typeface="Trebuchet MS" panose="020B0603020202020204" pitchFamily="34" charset="0"/>
            </a:endParaRPr>
          </a:p>
        </p:txBody>
      </p:sp>
    </p:spTree>
    <p:extLst>
      <p:ext uri="{BB962C8B-B14F-4D97-AF65-F5344CB8AC3E}">
        <p14:creationId xmlns:p14="http://schemas.microsoft.com/office/powerpoint/2010/main" val="692249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12647" y="1038225"/>
            <a:ext cx="9246801" cy="5429692"/>
          </a:xfrm>
          <a:prstGeom prst="rect">
            <a:avLst/>
          </a:prstGeom>
        </p:spPr>
        <p:txBody>
          <a:bodyPr vert="horz" wrap="square" lIns="0" tIns="12700" rIns="0" bIns="0" rtlCol="0">
            <a:spAutoFit/>
          </a:bodyPr>
          <a:lstStyle/>
          <a:p>
            <a:pPr marL="11132" algn="ctr"/>
            <a:r>
              <a:rPr lang="fr-FR" sz="2200" b="1" i="1" u="sng" dirty="0" smtClean="0">
                <a:solidFill>
                  <a:srgbClr val="9660A8"/>
                </a:solidFill>
                <a:latin typeface="Trebuchet MS" panose="020B0603020202020204" pitchFamily="34" charset="0"/>
                <a:cs typeface="Century Schoolbook"/>
              </a:rPr>
              <a:t>Le demandeur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Médecin généraliste</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patient</a:t>
            </a:r>
            <a:r>
              <a:rPr lang="fr-FR" sz="2200" b="1" i="1" dirty="0">
                <a:solidFill>
                  <a:srgbClr val="9660A8"/>
                </a:solidFill>
                <a:latin typeface="Trebuchet MS" panose="020B0603020202020204" pitchFamily="34" charset="0"/>
                <a:cs typeface="Century Schoolbook"/>
              </a:rPr>
              <a:t>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Couple, </a:t>
            </a:r>
            <a:r>
              <a:rPr lang="fr-FR" sz="2200" dirty="0" smtClean="0">
                <a:solidFill>
                  <a:srgbClr val="9660A8"/>
                </a:solidFill>
                <a:latin typeface="Trebuchet MS" panose="020B0603020202020204" pitchFamily="34" charset="0"/>
                <a:cs typeface="Century Schoolbook"/>
              </a:rPr>
              <a:t>mariés, </a:t>
            </a:r>
            <a:r>
              <a:rPr lang="fr-FR" sz="2200" dirty="0">
                <a:solidFill>
                  <a:srgbClr val="9660A8"/>
                </a:solidFill>
                <a:latin typeface="Trebuchet MS" panose="020B0603020202020204" pitchFamily="34" charset="0"/>
                <a:cs typeface="Century Schoolbook"/>
              </a:rPr>
              <a:t>Mme 72 ans, Mr 61 ans, pathologies psychiatriques pour les 2, maladie de Parkinson pour Mme et dépression pour Mr.</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besoin du professionnel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Organisation d’une RCP pour échanger avec les autres pros</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Les étapes de notre intervention </a:t>
            </a:r>
            <a:r>
              <a:rPr lang="fr-FR" sz="2200" b="1" i="1" dirty="0">
                <a:solidFill>
                  <a:srgbClr val="9660A8"/>
                </a:solidFill>
                <a:latin typeface="Trebuchet MS" panose="020B0603020202020204" pitchFamily="34" charset="0"/>
                <a:cs typeface="Century Schoolbook"/>
              </a:rPr>
              <a:t>:</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VAD</a:t>
            </a:r>
          </a:p>
          <a:p>
            <a:pPr marL="354032" indent="-342900" algn="ctr">
              <a:buFont typeface="Arial" panose="020B0604020202020204" pitchFamily="34" charset="0"/>
              <a:buChar char="•"/>
            </a:pPr>
            <a:r>
              <a:rPr lang="fr-FR" sz="2200" dirty="0" smtClean="0">
                <a:solidFill>
                  <a:srgbClr val="9660A8"/>
                </a:solidFill>
                <a:latin typeface="Trebuchet MS" panose="020B0603020202020204" pitchFamily="34" charset="0"/>
                <a:cs typeface="Century Schoolbook"/>
              </a:rPr>
              <a:t>Échanges </a:t>
            </a:r>
            <a:r>
              <a:rPr lang="fr-FR" sz="2200" dirty="0">
                <a:solidFill>
                  <a:srgbClr val="9660A8"/>
                </a:solidFill>
                <a:latin typeface="Trebuchet MS" panose="020B0603020202020204" pitchFamily="34" charset="0"/>
                <a:cs typeface="Century Schoolbook"/>
              </a:rPr>
              <a:t>avec les pros en place</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Organisation RCP et élaboration des objectifs</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RCP avec tous les intervenants </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Transmission planning précis au couple</a:t>
            </a: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Les sollicitations - Exemples</a:t>
            </a:r>
            <a:endParaRPr dirty="0">
              <a:latin typeface="Trebuchet MS" panose="020B0603020202020204" pitchFamily="34" charset="0"/>
            </a:endParaRPr>
          </a:p>
        </p:txBody>
      </p:sp>
    </p:spTree>
    <p:extLst>
      <p:ext uri="{BB962C8B-B14F-4D97-AF65-F5344CB8AC3E}">
        <p14:creationId xmlns:p14="http://schemas.microsoft.com/office/powerpoint/2010/main" val="159712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111442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24299" y="2181225"/>
            <a:ext cx="9475401" cy="4521751"/>
          </a:xfrm>
          <a:prstGeom prst="rect">
            <a:avLst/>
          </a:prstGeom>
        </p:spPr>
        <p:txBody>
          <a:bodyPr vert="horz" wrap="square" lIns="0" tIns="12700" rIns="0" bIns="0" rtlCol="0">
            <a:spAutoFit/>
          </a:bodyPr>
          <a:lstStyle/>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Réseau pour la Prévention et la Prise en charge de l’Obésité Pédiatrique (REPPOP 73)</a:t>
            </a: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dispositif de Médiation en Santé en milieu rural en Maurienne et Tarentaise</a:t>
            </a: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dispositif de prise en charge des troubles des apprentissages chez l’enfant</a:t>
            </a: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Le dispositif Bouger </a:t>
            </a:r>
            <a:r>
              <a:rPr lang="fr-FR" sz="3000" dirty="0">
                <a:solidFill>
                  <a:srgbClr val="9660A8"/>
                </a:solidFill>
                <a:latin typeface="Trebuchet MS" panose="020B0603020202020204" pitchFamily="34" charset="0"/>
                <a:cs typeface="Century Schoolbook"/>
              </a:rPr>
              <a:t>S</a:t>
            </a:r>
            <a:r>
              <a:rPr lang="fr-FR" sz="3000" dirty="0" smtClean="0">
                <a:solidFill>
                  <a:srgbClr val="9660A8"/>
                </a:solidFill>
                <a:latin typeface="Trebuchet MS" panose="020B0603020202020204" pitchFamily="34" charset="0"/>
                <a:cs typeface="Century Schoolbook"/>
              </a:rPr>
              <a:t>ur Prescription (BSP)</a:t>
            </a: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La formation</a:t>
            </a:r>
          </a:p>
          <a:p>
            <a:pPr marL="469900" indent="-457200">
              <a:buFont typeface="Arial" panose="020B0604020202020204" pitchFamily="34" charset="0"/>
              <a:buChar char="•"/>
            </a:pPr>
            <a:r>
              <a:rPr lang="fr-FR" sz="3000" b="1" dirty="0">
                <a:solidFill>
                  <a:srgbClr val="9660A8"/>
                </a:solidFill>
                <a:latin typeface="Trebuchet MS" panose="020B0603020202020204" pitchFamily="34" charset="0"/>
                <a:cs typeface="Century Schoolbook"/>
              </a:rPr>
              <a:t>Le Dispositif d’Appui à la </a:t>
            </a:r>
            <a:r>
              <a:rPr lang="fr-FR" sz="3000" b="1" dirty="0" smtClean="0">
                <a:solidFill>
                  <a:srgbClr val="9660A8"/>
                </a:solidFill>
                <a:latin typeface="Trebuchet MS" panose="020B0603020202020204" pitchFamily="34" charset="0"/>
                <a:cs typeface="Century Schoolbook"/>
              </a:rPr>
              <a:t>Coordination</a:t>
            </a:r>
            <a:endParaRPr lang="fr-FR" sz="3000" dirty="0" smtClean="0">
              <a:solidFill>
                <a:srgbClr val="9660A8"/>
              </a:solidFill>
              <a:latin typeface="Trebuchet MS" panose="020B0603020202020204" pitchFamily="34" charset="0"/>
              <a:cs typeface="Century Schoolbook"/>
            </a:endParaRPr>
          </a:p>
          <a:p>
            <a:pPr marL="12700">
              <a:lnSpc>
                <a:spcPct val="100000"/>
              </a:lnSpc>
            </a:pPr>
            <a:endParaRPr sz="2300" dirty="0">
              <a:latin typeface="Trebuchet MS" panose="020B0603020202020204" pitchFamily="34" charset="0"/>
              <a:cs typeface="Century Schoolbook"/>
            </a:endParaRPr>
          </a:p>
        </p:txBody>
      </p:sp>
      <p:sp>
        <p:nvSpPr>
          <p:cNvPr id="2" name="object 2"/>
          <p:cNvSpPr txBox="1">
            <a:spLocks noGrp="1"/>
          </p:cNvSpPr>
          <p:nvPr>
            <p:ph type="title"/>
          </p:nvPr>
        </p:nvSpPr>
        <p:spPr>
          <a:xfrm>
            <a:off x="1231900" y="276225"/>
            <a:ext cx="8762999" cy="628377"/>
          </a:xfrm>
          <a:prstGeom prst="rect">
            <a:avLst/>
          </a:prstGeom>
        </p:spPr>
        <p:txBody>
          <a:bodyPr vert="horz" wrap="square" lIns="0" tIns="12700" rIns="0" bIns="0" rtlCol="0">
            <a:spAutoFit/>
          </a:bodyPr>
          <a:lstStyle/>
          <a:p>
            <a:pPr marL="12700" algn="ctr">
              <a:lnSpc>
                <a:spcPct val="100000"/>
              </a:lnSpc>
              <a:spcBef>
                <a:spcPts val="100"/>
              </a:spcBef>
            </a:pPr>
            <a:r>
              <a:rPr lang="fr-FR" sz="4000" dirty="0" smtClean="0">
                <a:latin typeface="Trebuchet MS" panose="020B0603020202020204" pitchFamily="34" charset="0"/>
              </a:rPr>
              <a:t>Les services et dispositifs de la MRSS</a:t>
            </a:r>
            <a:endParaRPr sz="4000" dirty="0">
              <a:latin typeface="Trebuchet MS" panose="020B0603020202020204" pitchFamily="34" charset="0"/>
            </a:endParaRPr>
          </a:p>
        </p:txBody>
      </p:sp>
    </p:spTree>
    <p:extLst>
      <p:ext uri="{BB962C8B-B14F-4D97-AF65-F5344CB8AC3E}">
        <p14:creationId xmlns:p14="http://schemas.microsoft.com/office/powerpoint/2010/main" val="427106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12647" y="1038225"/>
            <a:ext cx="9246801" cy="6445354"/>
          </a:xfrm>
          <a:prstGeom prst="rect">
            <a:avLst/>
          </a:prstGeom>
        </p:spPr>
        <p:txBody>
          <a:bodyPr vert="horz" wrap="square" lIns="0" tIns="12700" rIns="0" bIns="0" rtlCol="0">
            <a:spAutoFit/>
          </a:bodyPr>
          <a:lstStyle/>
          <a:p>
            <a:pPr marL="11132" algn="ctr"/>
            <a:r>
              <a:rPr lang="fr-FR" sz="2200" b="1" i="1" u="sng" dirty="0" smtClean="0">
                <a:solidFill>
                  <a:srgbClr val="9660A8"/>
                </a:solidFill>
                <a:latin typeface="Trebuchet MS" panose="020B0603020202020204" pitchFamily="34" charset="0"/>
                <a:cs typeface="Century Schoolbook"/>
              </a:rPr>
              <a:t>Le demandeur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Médecin généraliste</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patient</a:t>
            </a:r>
            <a:r>
              <a:rPr lang="fr-FR" sz="2200" b="1" i="1" dirty="0">
                <a:solidFill>
                  <a:srgbClr val="9660A8"/>
                </a:solidFill>
                <a:latin typeface="Trebuchet MS" panose="020B0603020202020204" pitchFamily="34" charset="0"/>
                <a:cs typeface="Century Schoolbook"/>
              </a:rPr>
              <a:t>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Homme de 60 ans. Opération de la hanche avant la COVID. N’a pas pu bénéficier de rééducation = en fauteuil roulant. Obésité morbide. Dépression. Addiction à </a:t>
            </a:r>
            <a:r>
              <a:rPr lang="fr-FR" sz="2200" dirty="0" smtClean="0">
                <a:solidFill>
                  <a:srgbClr val="9660A8"/>
                </a:solidFill>
                <a:latin typeface="Trebuchet MS" panose="020B0603020202020204" pitchFamily="34" charset="0"/>
                <a:cs typeface="Century Schoolbook"/>
              </a:rPr>
              <a:t>l’alcool.</a:t>
            </a:r>
            <a:endParaRPr lang="fr-FR" sz="2200" dirty="0">
              <a:solidFill>
                <a:srgbClr val="9660A8"/>
              </a:solidFill>
              <a:latin typeface="Trebuchet MS" panose="020B0603020202020204" pitchFamily="34" charset="0"/>
              <a:cs typeface="Century Schoolbook"/>
            </a:endParaRP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besoin du professionnel </a:t>
            </a:r>
            <a:r>
              <a:rPr lang="fr-FR" sz="2200" b="1" dirty="0">
                <a:solidFill>
                  <a:srgbClr val="9660A8"/>
                </a:solidFill>
                <a:latin typeface="Trebuchet MS" panose="020B0603020202020204" pitchFamily="34" charset="0"/>
                <a:cs typeface="Century Schoolbook"/>
              </a:rPr>
              <a:t>: </a:t>
            </a:r>
          </a:p>
          <a:p>
            <a:pPr marL="11132" algn="ctr"/>
            <a:r>
              <a:rPr lang="fr-FR" sz="2200" dirty="0" smtClean="0">
                <a:solidFill>
                  <a:srgbClr val="9660A8"/>
                </a:solidFill>
                <a:latin typeface="Trebuchet MS" panose="020B0603020202020204" pitchFamily="34" charset="0"/>
                <a:cs typeface="Century Schoolbook"/>
              </a:rPr>
              <a:t>Faire le </a:t>
            </a:r>
            <a:r>
              <a:rPr lang="fr-FR" sz="2200" dirty="0">
                <a:solidFill>
                  <a:srgbClr val="9660A8"/>
                </a:solidFill>
                <a:latin typeface="Trebuchet MS" panose="020B0603020202020204" pitchFamily="34" charset="0"/>
                <a:cs typeface="Century Schoolbook"/>
              </a:rPr>
              <a:t>lien avec les structures de rééducation. </a:t>
            </a:r>
            <a:endParaRPr lang="fr-FR" sz="2200" dirty="0" smtClean="0">
              <a:solidFill>
                <a:srgbClr val="9660A8"/>
              </a:solidFill>
              <a:latin typeface="Trebuchet MS" panose="020B0603020202020204" pitchFamily="34" charset="0"/>
              <a:cs typeface="Century Schoolbook"/>
            </a:endParaRPr>
          </a:p>
          <a:p>
            <a:pPr marL="11132" algn="ctr"/>
            <a:r>
              <a:rPr lang="fr-FR" sz="2200" dirty="0" smtClean="0">
                <a:solidFill>
                  <a:srgbClr val="9660A8"/>
                </a:solidFill>
                <a:latin typeface="Trebuchet MS" panose="020B0603020202020204" pitchFamily="34" charset="0"/>
                <a:cs typeface="Century Schoolbook"/>
              </a:rPr>
              <a:t>Accompagner </a:t>
            </a:r>
            <a:r>
              <a:rPr lang="fr-FR" sz="2200" dirty="0">
                <a:solidFill>
                  <a:srgbClr val="9660A8"/>
                </a:solidFill>
                <a:latin typeface="Trebuchet MS" panose="020B0603020202020204" pitchFamily="34" charset="0"/>
                <a:cs typeface="Century Schoolbook"/>
              </a:rPr>
              <a:t>Mr dans un parcours de santé.</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Les étapes de notre intervention </a:t>
            </a:r>
            <a:r>
              <a:rPr lang="fr-FR" sz="2200" b="1" i="1" dirty="0">
                <a:solidFill>
                  <a:srgbClr val="9660A8"/>
                </a:solidFill>
                <a:latin typeface="Trebuchet MS" panose="020B0603020202020204" pitchFamily="34" charset="0"/>
                <a:cs typeface="Century Schoolbook"/>
              </a:rPr>
              <a:t>:</a:t>
            </a:r>
          </a:p>
          <a:p>
            <a:pPr marL="11132" algn="ctr"/>
            <a:r>
              <a:rPr lang="fr-FR" sz="2200" dirty="0" smtClean="0">
                <a:solidFill>
                  <a:srgbClr val="9660A8"/>
                </a:solidFill>
                <a:latin typeface="Trebuchet MS" panose="020B0603020202020204" pitchFamily="34" charset="0"/>
                <a:cs typeface="Century Schoolbook"/>
              </a:rPr>
              <a:t>- Comprendre </a:t>
            </a:r>
            <a:r>
              <a:rPr lang="fr-FR" sz="2200" dirty="0">
                <a:solidFill>
                  <a:srgbClr val="9660A8"/>
                </a:solidFill>
                <a:latin typeface="Trebuchet MS" panose="020B0603020202020204" pitchFamily="34" charset="0"/>
                <a:cs typeface="Century Schoolbook"/>
              </a:rPr>
              <a:t>les raisons actuelles des impossibilités de rééducation.</a:t>
            </a:r>
          </a:p>
          <a:p>
            <a:pPr marL="11132" algn="ctr"/>
            <a:r>
              <a:rPr lang="fr-FR" sz="2200" dirty="0" smtClean="0">
                <a:solidFill>
                  <a:srgbClr val="9660A8"/>
                </a:solidFill>
                <a:latin typeface="Trebuchet MS" panose="020B0603020202020204" pitchFamily="34" charset="0"/>
                <a:cs typeface="Century Schoolbook"/>
              </a:rPr>
              <a:t>- Faire </a:t>
            </a:r>
            <a:r>
              <a:rPr lang="fr-FR" sz="2200" dirty="0">
                <a:solidFill>
                  <a:srgbClr val="9660A8"/>
                </a:solidFill>
                <a:latin typeface="Trebuchet MS" panose="020B0603020202020204" pitchFamily="34" charset="0"/>
                <a:cs typeface="Century Schoolbook"/>
              </a:rPr>
              <a:t>le point avec Mr sur ses droits.</a:t>
            </a:r>
          </a:p>
          <a:p>
            <a:pPr marL="11132" algn="ctr"/>
            <a:r>
              <a:rPr lang="fr-FR" sz="2200" dirty="0" smtClean="0">
                <a:solidFill>
                  <a:srgbClr val="9660A8"/>
                </a:solidFill>
                <a:latin typeface="Trebuchet MS" panose="020B0603020202020204" pitchFamily="34" charset="0"/>
                <a:cs typeface="Century Schoolbook"/>
              </a:rPr>
              <a:t>- Travailler </a:t>
            </a:r>
            <a:r>
              <a:rPr lang="fr-FR" sz="2200" dirty="0">
                <a:solidFill>
                  <a:srgbClr val="9660A8"/>
                </a:solidFill>
                <a:latin typeface="Trebuchet MS" panose="020B0603020202020204" pitchFamily="34" charset="0"/>
                <a:cs typeface="Century Schoolbook"/>
              </a:rPr>
              <a:t>avec Mr sur ses besoins et ses </a:t>
            </a:r>
            <a:r>
              <a:rPr lang="fr-FR" sz="2200" dirty="0" smtClean="0">
                <a:solidFill>
                  <a:srgbClr val="9660A8"/>
                </a:solidFill>
                <a:latin typeface="Trebuchet MS" panose="020B0603020202020204" pitchFamily="34" charset="0"/>
                <a:cs typeface="Century Schoolbook"/>
              </a:rPr>
              <a:t>limites.</a:t>
            </a:r>
            <a:endParaRPr lang="fr-FR" sz="2200" dirty="0">
              <a:solidFill>
                <a:srgbClr val="9660A8"/>
              </a:solidFill>
              <a:latin typeface="Trebuchet MS" panose="020B0603020202020204" pitchFamily="34" charset="0"/>
              <a:cs typeface="Century Schoolbook"/>
            </a:endParaRPr>
          </a:p>
          <a:p>
            <a:pPr marL="11132" algn="ctr"/>
            <a:r>
              <a:rPr lang="fr-FR" sz="2200" dirty="0" smtClean="0">
                <a:solidFill>
                  <a:srgbClr val="9660A8"/>
                </a:solidFill>
                <a:latin typeface="Trebuchet MS" panose="020B0603020202020204" pitchFamily="34" charset="0"/>
                <a:cs typeface="Century Schoolbook"/>
              </a:rPr>
              <a:t>- Mettre </a:t>
            </a:r>
            <a:r>
              <a:rPr lang="fr-FR" sz="2200" dirty="0">
                <a:solidFill>
                  <a:srgbClr val="9660A8"/>
                </a:solidFill>
                <a:latin typeface="Trebuchet MS" panose="020B0603020202020204" pitchFamily="34" charset="0"/>
                <a:cs typeface="Century Schoolbook"/>
              </a:rPr>
              <a:t>en œuvre la </a:t>
            </a:r>
            <a:r>
              <a:rPr lang="fr-FR" sz="2200" dirty="0" smtClean="0">
                <a:solidFill>
                  <a:srgbClr val="9660A8"/>
                </a:solidFill>
                <a:latin typeface="Trebuchet MS" panose="020B0603020202020204" pitchFamily="34" charset="0"/>
                <a:cs typeface="Century Schoolbook"/>
              </a:rPr>
              <a:t>rééducation. </a:t>
            </a:r>
            <a:endParaRPr lang="fr-FR" sz="2200" dirty="0">
              <a:solidFill>
                <a:srgbClr val="9660A8"/>
              </a:solidFill>
              <a:latin typeface="Trebuchet MS" panose="020B0603020202020204" pitchFamily="34" charset="0"/>
              <a:cs typeface="Century Schoolbook"/>
            </a:endParaRPr>
          </a:p>
          <a:p>
            <a:pPr marL="11132" algn="ctr"/>
            <a:r>
              <a:rPr lang="fr-FR" sz="2200" dirty="0" smtClean="0">
                <a:solidFill>
                  <a:srgbClr val="9660A8"/>
                </a:solidFill>
                <a:latin typeface="Trebuchet MS" panose="020B0603020202020204" pitchFamily="34" charset="0"/>
                <a:cs typeface="Century Schoolbook"/>
              </a:rPr>
              <a:t>- Accompagner </a:t>
            </a:r>
            <a:r>
              <a:rPr lang="fr-FR" sz="2200" dirty="0">
                <a:solidFill>
                  <a:srgbClr val="9660A8"/>
                </a:solidFill>
                <a:latin typeface="Trebuchet MS" panose="020B0603020202020204" pitchFamily="34" charset="0"/>
                <a:cs typeface="Century Schoolbook"/>
              </a:rPr>
              <a:t>Mr vers un changement de lieu de vie en lien avec les </a:t>
            </a:r>
            <a:r>
              <a:rPr lang="fr-FR" sz="2200" dirty="0" smtClean="0">
                <a:solidFill>
                  <a:srgbClr val="9660A8"/>
                </a:solidFill>
                <a:latin typeface="Trebuchet MS" panose="020B0603020202020204" pitchFamily="34" charset="0"/>
                <a:cs typeface="Century Schoolbook"/>
              </a:rPr>
              <a:t>professionnels.</a:t>
            </a:r>
            <a:endParaRPr lang="fr-FR" sz="2200" dirty="0">
              <a:solidFill>
                <a:srgbClr val="9660A8"/>
              </a:solidFill>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Les sollicitations - Exemples</a:t>
            </a:r>
            <a:endParaRPr dirty="0">
              <a:latin typeface="Trebuchet MS" panose="020B0603020202020204" pitchFamily="34" charset="0"/>
            </a:endParaRPr>
          </a:p>
        </p:txBody>
      </p:sp>
    </p:spTree>
    <p:extLst>
      <p:ext uri="{BB962C8B-B14F-4D97-AF65-F5344CB8AC3E}">
        <p14:creationId xmlns:p14="http://schemas.microsoft.com/office/powerpoint/2010/main" val="3522082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12647" y="1038225"/>
            <a:ext cx="9246801" cy="6445354"/>
          </a:xfrm>
          <a:prstGeom prst="rect">
            <a:avLst/>
          </a:prstGeom>
        </p:spPr>
        <p:txBody>
          <a:bodyPr vert="horz" wrap="square" lIns="0" tIns="12700" rIns="0" bIns="0" rtlCol="0">
            <a:spAutoFit/>
          </a:bodyPr>
          <a:lstStyle/>
          <a:p>
            <a:pPr marL="11132" algn="ctr"/>
            <a:r>
              <a:rPr lang="fr-FR" sz="2200" b="1" i="1" u="sng" dirty="0" smtClean="0">
                <a:solidFill>
                  <a:srgbClr val="9660A8"/>
                </a:solidFill>
                <a:latin typeface="Trebuchet MS" panose="020B0603020202020204" pitchFamily="34" charset="0"/>
                <a:cs typeface="Century Schoolbook"/>
              </a:rPr>
              <a:t>Le demandeur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Service d’aide à domicile intervenant auprès du père de la patiente.</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patient</a:t>
            </a:r>
            <a:r>
              <a:rPr lang="fr-FR" sz="2200" b="1" i="1" dirty="0">
                <a:solidFill>
                  <a:srgbClr val="9660A8"/>
                </a:solidFill>
                <a:latin typeface="Trebuchet MS" panose="020B0603020202020204" pitchFamily="34" charset="0"/>
                <a:cs typeface="Century Schoolbook"/>
              </a:rPr>
              <a:t>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Femme de 57 ans. Aidante de son père. Alcoolique depuis ses 18 ans. Chutes a répétitions et nombreuses fractures. Enjeux familiaux autour de la loyauté. Domiciliée sur Angoulême mais ici depuis le début de la crise COVID</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 besoin du professionnel </a:t>
            </a:r>
            <a:r>
              <a:rPr lang="fr-FR" sz="2200" b="1" dirty="0">
                <a:solidFill>
                  <a:srgbClr val="9660A8"/>
                </a:solidFill>
                <a:latin typeface="Trebuchet MS" panose="020B0603020202020204" pitchFamily="34" charset="0"/>
                <a:cs typeface="Century Schoolbook"/>
              </a:rPr>
              <a:t>: </a:t>
            </a:r>
          </a:p>
          <a:p>
            <a:pPr marL="11132" algn="ctr"/>
            <a:r>
              <a:rPr lang="fr-FR" sz="2200" dirty="0">
                <a:solidFill>
                  <a:srgbClr val="9660A8"/>
                </a:solidFill>
                <a:latin typeface="Trebuchet MS" panose="020B0603020202020204" pitchFamily="34" charset="0"/>
                <a:cs typeface="Century Schoolbook"/>
              </a:rPr>
              <a:t>Orienter Mme vers des soins réguliers afin que la prise en charge de son père soit linéaire.</a:t>
            </a:r>
          </a:p>
          <a:p>
            <a:pPr marL="11132" algn="ctr"/>
            <a:endParaRPr lang="fr-FR" sz="2200" dirty="0">
              <a:solidFill>
                <a:srgbClr val="9660A8"/>
              </a:solidFill>
              <a:latin typeface="Trebuchet MS" panose="020B0603020202020204" pitchFamily="34" charset="0"/>
              <a:cs typeface="Century Schoolbook"/>
            </a:endParaRPr>
          </a:p>
          <a:p>
            <a:pPr marL="11132" algn="ctr"/>
            <a:r>
              <a:rPr lang="fr-FR" sz="2200" b="1" i="1" u="sng" dirty="0">
                <a:solidFill>
                  <a:srgbClr val="9660A8"/>
                </a:solidFill>
                <a:latin typeface="Trebuchet MS" panose="020B0603020202020204" pitchFamily="34" charset="0"/>
                <a:cs typeface="Century Schoolbook"/>
              </a:rPr>
              <a:t>Les étapes de notre intervention </a:t>
            </a:r>
            <a:r>
              <a:rPr lang="fr-FR" sz="2200" b="1" i="1" dirty="0">
                <a:solidFill>
                  <a:srgbClr val="9660A8"/>
                </a:solidFill>
                <a:latin typeface="Trebuchet MS" panose="020B0603020202020204" pitchFamily="34" charset="0"/>
                <a:cs typeface="Century Schoolbook"/>
              </a:rPr>
              <a:t>:</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VAD régulières</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Orienter Mme vers les structures de soin et lien</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Accompagner Mme dans des prises de décisions et d’initiatives en lien avec son projet de vie</a:t>
            </a:r>
          </a:p>
          <a:p>
            <a:pPr marL="354032" indent="-342900" algn="ctr">
              <a:buFont typeface="Arial" panose="020B0604020202020204" pitchFamily="34" charset="0"/>
              <a:buChar char="•"/>
            </a:pPr>
            <a:r>
              <a:rPr lang="fr-FR" sz="2200" dirty="0">
                <a:solidFill>
                  <a:srgbClr val="9660A8"/>
                </a:solidFill>
                <a:latin typeface="Trebuchet MS" panose="020B0603020202020204" pitchFamily="34" charset="0"/>
                <a:cs typeface="Century Schoolbook"/>
              </a:rPr>
              <a:t>Lien avec les services sociaux (AS CARSAT, AS Employeur)</a:t>
            </a: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Les sollicitations - Exemples</a:t>
            </a:r>
            <a:endParaRPr dirty="0">
              <a:latin typeface="Trebuchet MS" panose="020B0603020202020204" pitchFamily="34" charset="0"/>
            </a:endParaRPr>
          </a:p>
        </p:txBody>
      </p:sp>
    </p:spTree>
    <p:extLst>
      <p:ext uri="{BB962C8B-B14F-4D97-AF65-F5344CB8AC3E}">
        <p14:creationId xmlns:p14="http://schemas.microsoft.com/office/powerpoint/2010/main" val="3550996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1" descr="image001">
            <a:extLst>
              <a:ext uri="{FF2B5EF4-FFF2-40B4-BE49-F238E27FC236}">
                <a16:creationId xmlns:a16="http://schemas.microsoft.com/office/drawing/2014/main" xmlns="" id="{5BF1646B-804E-434B-AADA-062031EED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3" y="276225"/>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xmlns="" id="{2EF1ABE6-3205-421C-AC8F-3263354E7E7B}"/>
              </a:ext>
            </a:extLst>
          </p:cNvPr>
          <p:cNvSpPr txBox="1"/>
          <p:nvPr/>
        </p:nvSpPr>
        <p:spPr>
          <a:xfrm>
            <a:off x="4203700" y="480913"/>
            <a:ext cx="5341987" cy="584775"/>
          </a:xfrm>
          <a:prstGeom prst="rect">
            <a:avLst/>
          </a:prstGeom>
          <a:noFill/>
        </p:spPr>
        <p:txBody>
          <a:bodyPr wrap="square" rtlCol="0">
            <a:spAutoFit/>
          </a:bodyPr>
          <a:lstStyle/>
          <a:p>
            <a:r>
              <a:rPr lang="fr-FR" sz="3200" b="1" dirty="0" smtClean="0">
                <a:solidFill>
                  <a:srgbClr val="B5D55C"/>
                </a:solidFill>
                <a:latin typeface="Century Schoolbook"/>
                <a:ea typeface="+mj-ea"/>
                <a:cs typeface="Century Schoolbook"/>
              </a:rPr>
              <a:t>     ….quelques exemples</a:t>
            </a:r>
            <a:endParaRPr lang="fr-FR" sz="3200" b="1" dirty="0">
              <a:solidFill>
                <a:srgbClr val="B5D55C"/>
              </a:solidFill>
              <a:latin typeface="Century Schoolbook"/>
              <a:ea typeface="+mj-ea"/>
              <a:cs typeface="Century Schoolbook"/>
            </a:endParaRPr>
          </a:p>
        </p:txBody>
      </p:sp>
      <p:sp>
        <p:nvSpPr>
          <p:cNvPr id="4" name="ZoneTexte 3"/>
          <p:cNvSpPr txBox="1"/>
          <p:nvPr/>
        </p:nvSpPr>
        <p:spPr>
          <a:xfrm>
            <a:off x="774700" y="2486025"/>
            <a:ext cx="7924800" cy="3970318"/>
          </a:xfrm>
          <a:prstGeom prst="rect">
            <a:avLst/>
          </a:prstGeom>
          <a:noFill/>
        </p:spPr>
        <p:txBody>
          <a:bodyPr wrap="square" rtlCol="0">
            <a:spAutoFit/>
          </a:bodyPr>
          <a:lstStyle/>
          <a:p>
            <a:r>
              <a:rPr lang="fr-FR" b="1" dirty="0" smtClean="0"/>
              <a:t>Suite donnée à appel au numéro vert </a:t>
            </a:r>
            <a:endParaRPr lang="fr-FR" dirty="0"/>
          </a:p>
          <a:p>
            <a:endParaRPr lang="fr-FR" dirty="0" smtClean="0"/>
          </a:p>
          <a:p>
            <a:r>
              <a:rPr lang="fr-FR" b="1" dirty="0" smtClean="0"/>
              <a:t>Appelant : Personne en situation de handicap </a:t>
            </a:r>
          </a:p>
          <a:p>
            <a:r>
              <a:rPr lang="fr-FR" dirty="0"/>
              <a:t>	</a:t>
            </a:r>
            <a:r>
              <a:rPr lang="fr-FR" dirty="0" smtClean="0"/>
              <a:t>Suite à déménagement, problème de place PMR  =&gt; lien fait avec le 	syndic de copropriété et le bailleur. VAD/ courrier à destination des 	voisins /soutien</a:t>
            </a:r>
          </a:p>
          <a:p>
            <a:endParaRPr lang="fr-FR" dirty="0"/>
          </a:p>
          <a:p>
            <a:r>
              <a:rPr lang="fr-FR" b="1" dirty="0" smtClean="0"/>
              <a:t>Appelant : Aidant</a:t>
            </a:r>
          </a:p>
          <a:p>
            <a:r>
              <a:rPr lang="fr-FR" dirty="0" smtClean="0"/>
              <a:t>Couple âgé avec un enfant adulte en situation de handicap. VAD . Situation inconnue de tous les services. Syndrome de Diogène. Problème d’accès aux soins, Mise en place de livraison de repas. Accompagnement à la mise en place d’une protection juridique/Liens faits avec la curatrice du fils / VAD dans l’attente de la prise de relai MAIA (3 mois)</a:t>
            </a:r>
          </a:p>
          <a:p>
            <a:endParaRPr lang="fr-FR" dirty="0" smtClean="0"/>
          </a:p>
        </p:txBody>
      </p:sp>
    </p:spTree>
    <p:extLst>
      <p:ext uri="{BB962C8B-B14F-4D97-AF65-F5344CB8AC3E}">
        <p14:creationId xmlns:p14="http://schemas.microsoft.com/office/powerpoint/2010/main" val="36544607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22300" y="1796266"/>
            <a:ext cx="8991600" cy="5078313"/>
          </a:xfrm>
          <a:prstGeom prst="rect">
            <a:avLst/>
          </a:prstGeom>
        </p:spPr>
        <p:txBody>
          <a:bodyPr wrap="square">
            <a:spAutoFit/>
          </a:bodyPr>
          <a:lstStyle/>
          <a:p>
            <a:r>
              <a:rPr lang="fr-FR" b="1" dirty="0"/>
              <a:t>Suite donnée à appel </a:t>
            </a:r>
            <a:r>
              <a:rPr lang="fr-FR" b="1" dirty="0" smtClean="0"/>
              <a:t>de partenaires</a:t>
            </a:r>
            <a:r>
              <a:rPr lang="fr-FR" dirty="0" smtClean="0"/>
              <a:t> </a:t>
            </a:r>
            <a:r>
              <a:rPr lang="fr-FR" dirty="0"/>
              <a:t>: </a:t>
            </a:r>
          </a:p>
          <a:p>
            <a:pPr lvl="1"/>
            <a:endParaRPr lang="fr-FR" dirty="0" smtClean="0"/>
          </a:p>
          <a:p>
            <a:pPr lvl="1"/>
            <a:r>
              <a:rPr lang="fr-FR" dirty="0" smtClean="0"/>
              <a:t>MRSS : Concernait une adulte et le relai de partenaires à domicile =&gt; plusieurs </a:t>
            </a:r>
            <a:r>
              <a:rPr lang="fr-FR" dirty="0"/>
              <a:t>professionnels de santé ont été mis en place </a:t>
            </a:r>
            <a:r>
              <a:rPr lang="fr-FR" dirty="0" smtClean="0"/>
              <a:t>=&gt; </a:t>
            </a:r>
            <a:r>
              <a:rPr lang="fr-FR" dirty="0"/>
              <a:t>pas prioritaire pour la C360. MAIS repérage de la situation de la fille </a:t>
            </a:r>
            <a:r>
              <a:rPr lang="fr-FR" dirty="0" smtClean="0"/>
              <a:t>de madame =&gt; </a:t>
            </a:r>
            <a:r>
              <a:rPr lang="fr-FR" dirty="0"/>
              <a:t>travail en lien avec les grands parents épuisés,  avec la MLJ, avec PAM73, avec le CMP, le CHS, la MDPH</a:t>
            </a:r>
            <a:r>
              <a:rPr lang="fr-FR" dirty="0" smtClean="0"/>
              <a:t>… =&gt; fil rouge dans la situation</a:t>
            </a:r>
            <a:endParaRPr lang="fr-FR" dirty="0"/>
          </a:p>
          <a:p>
            <a:endParaRPr lang="fr-FR" dirty="0" smtClean="0"/>
          </a:p>
          <a:p>
            <a:endParaRPr lang="fr-FR" dirty="0"/>
          </a:p>
          <a:p>
            <a:pPr lvl="1"/>
            <a:r>
              <a:rPr lang="fr-FR" dirty="0"/>
              <a:t>Référent PA/PH </a:t>
            </a:r>
            <a:r>
              <a:rPr lang="fr-FR" dirty="0" smtClean="0"/>
              <a:t>:</a:t>
            </a:r>
          </a:p>
          <a:p>
            <a:pPr lvl="1"/>
            <a:r>
              <a:rPr lang="fr-FR" dirty="0" smtClean="0"/>
              <a:t>Repérage </a:t>
            </a:r>
            <a:r>
              <a:rPr lang="fr-FR" dirty="0"/>
              <a:t>de situation inquiétante d’aidant en situation d’être aidé </a:t>
            </a:r>
          </a:p>
          <a:p>
            <a:pPr lvl="1"/>
            <a:r>
              <a:rPr lang="fr-FR" dirty="0" smtClean="0"/>
              <a:t>	</a:t>
            </a:r>
            <a:r>
              <a:rPr lang="fr-FR" dirty="0"/>
              <a:t>Temps d’échange avec l’aidant, soutien</a:t>
            </a:r>
          </a:p>
          <a:p>
            <a:pPr lvl="1"/>
            <a:r>
              <a:rPr lang="fr-FR" dirty="0" smtClean="0"/>
              <a:t>	Accompagnement vers </a:t>
            </a:r>
            <a:r>
              <a:rPr lang="fr-FR" dirty="0"/>
              <a:t>l’institutionnalisation de </a:t>
            </a:r>
            <a:r>
              <a:rPr lang="fr-FR" dirty="0" smtClean="0"/>
              <a:t>l’adulte aidé. Lien fait avec ESMS 	impliqués </a:t>
            </a:r>
          </a:p>
          <a:p>
            <a:pPr lvl="1"/>
            <a:r>
              <a:rPr lang="fr-FR" dirty="0" smtClean="0"/>
              <a:t>	Prise de contact et lien fait avec les différents partenaires concernés par la situation</a:t>
            </a:r>
          </a:p>
          <a:p>
            <a:r>
              <a:rPr lang="fr-FR" dirty="0"/>
              <a:t>	</a:t>
            </a:r>
            <a:r>
              <a:rPr lang="fr-FR" dirty="0" smtClean="0"/>
              <a:t>travail en lien avec les </a:t>
            </a:r>
            <a:r>
              <a:rPr lang="fr-FR" b="1" dirty="0" smtClean="0"/>
              <a:t>services </a:t>
            </a:r>
            <a:r>
              <a:rPr lang="fr-FR" b="1" dirty="0"/>
              <a:t>d’aide à domicile </a:t>
            </a:r>
            <a:r>
              <a:rPr lang="fr-FR" dirty="0"/>
              <a:t>pour accompagner et 	permettre de reposer le cadre de l’intervention</a:t>
            </a:r>
          </a:p>
          <a:p>
            <a:pPr lvl="1"/>
            <a:endParaRPr lang="fr-FR" dirty="0"/>
          </a:p>
        </p:txBody>
      </p:sp>
      <p:pic>
        <p:nvPicPr>
          <p:cNvPr id="3" name="Image 2" descr="image001">
            <a:extLst>
              <a:ext uri="{FF2B5EF4-FFF2-40B4-BE49-F238E27FC236}">
                <a16:creationId xmlns:a16="http://schemas.microsoft.com/office/drawing/2014/main" xmlns="" id="{5BF1646B-804E-434B-AADA-062031EED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00025"/>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168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1" descr="image001">
            <a:extLst>
              <a:ext uri="{FF2B5EF4-FFF2-40B4-BE49-F238E27FC236}">
                <a16:creationId xmlns:a16="http://schemas.microsoft.com/office/drawing/2014/main" xmlns="" id="{5BF1646B-804E-434B-AADA-062031EED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3" y="276225"/>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22300" y="1270377"/>
            <a:ext cx="9601200" cy="5909310"/>
          </a:xfrm>
          <a:prstGeom prst="rect">
            <a:avLst/>
          </a:prstGeom>
          <a:noFill/>
        </p:spPr>
        <p:txBody>
          <a:bodyPr wrap="square" rtlCol="0">
            <a:spAutoFit/>
          </a:bodyPr>
          <a:lstStyle/>
          <a:p>
            <a:pPr marL="285750" indent="-285750">
              <a:buFont typeface="Symbol" panose="05050102010706020507" pitchFamily="18" charset="2"/>
              <a:buChar char="Þ"/>
            </a:pPr>
            <a:endParaRPr lang="fr-FR" dirty="0" smtClean="0"/>
          </a:p>
          <a:p>
            <a:r>
              <a:rPr lang="fr-FR" b="1" dirty="0" smtClean="0"/>
              <a:t>Service sociale de proximité</a:t>
            </a:r>
          </a:p>
          <a:p>
            <a:r>
              <a:rPr lang="fr-FR" dirty="0"/>
              <a:t>	</a:t>
            </a:r>
            <a:r>
              <a:rPr lang="fr-FR" dirty="0" smtClean="0"/>
              <a:t>Relai entre la curatrice, l’AS de secteur et le bénéficiaire</a:t>
            </a:r>
            <a:endParaRPr lang="fr-FR" dirty="0"/>
          </a:p>
          <a:p>
            <a:pPr marL="285750" indent="-285750">
              <a:buFont typeface="Symbol" panose="05050102010706020507" pitchFamily="18" charset="2"/>
              <a:buChar char="Þ"/>
            </a:pPr>
            <a:endParaRPr lang="fr-FR" dirty="0" smtClean="0"/>
          </a:p>
          <a:p>
            <a:r>
              <a:rPr lang="fr-FR" b="1" dirty="0" smtClean="0"/>
              <a:t>GEM</a:t>
            </a:r>
            <a:endParaRPr lang="fr-FR" dirty="0" smtClean="0"/>
          </a:p>
          <a:p>
            <a:r>
              <a:rPr lang="fr-FR" dirty="0" smtClean="0"/>
              <a:t>	Partenaire de lien social, information relayée auprès d’une famille, envoi du programme</a:t>
            </a:r>
          </a:p>
          <a:p>
            <a:pPr marL="285750" indent="-285750">
              <a:buFont typeface="Symbol" panose="05050102010706020507" pitchFamily="18" charset="2"/>
              <a:buChar char="Þ"/>
            </a:pPr>
            <a:endParaRPr lang="fr-FR" dirty="0"/>
          </a:p>
          <a:p>
            <a:endParaRPr lang="fr-FR" dirty="0" smtClean="0"/>
          </a:p>
          <a:p>
            <a:r>
              <a:rPr lang="fr-FR" b="1" dirty="0" smtClean="0"/>
              <a:t>Recherche de solution partenariale </a:t>
            </a:r>
            <a:r>
              <a:rPr lang="fr-FR" dirty="0" smtClean="0"/>
              <a:t>:</a:t>
            </a:r>
          </a:p>
          <a:p>
            <a:r>
              <a:rPr lang="fr-FR" dirty="0" smtClean="0"/>
              <a:t>	Accompagner l’ouverture de maison de l’enfance avec mise à disposition d’un PCPE</a:t>
            </a:r>
          </a:p>
          <a:p>
            <a:pPr marL="285750" indent="-285750">
              <a:buFont typeface="Symbol" panose="05050102010706020507" pitchFamily="18" charset="2"/>
              <a:buChar char="Þ"/>
            </a:pPr>
            <a:endParaRPr lang="fr-FR" dirty="0"/>
          </a:p>
          <a:p>
            <a:pPr marL="285750" indent="-285750">
              <a:buFont typeface="Symbol" panose="05050102010706020507" pitchFamily="18" charset="2"/>
              <a:buChar char="Þ"/>
            </a:pPr>
            <a:endParaRPr lang="fr-FR" dirty="0"/>
          </a:p>
          <a:p>
            <a:r>
              <a:rPr lang="fr-FR" b="1" dirty="0" smtClean="0"/>
              <a:t>Situation multi-partenariale complexe :</a:t>
            </a:r>
          </a:p>
          <a:p>
            <a:r>
              <a:rPr lang="fr-FR" dirty="0"/>
              <a:t>	</a:t>
            </a:r>
            <a:r>
              <a:rPr lang="fr-FR" dirty="0" smtClean="0"/>
              <a:t>Être le fil rouge des informations et relayer au bon partenaire</a:t>
            </a:r>
          </a:p>
          <a:p>
            <a:endParaRPr lang="fr-FR" dirty="0"/>
          </a:p>
          <a:p>
            <a:endParaRPr lang="fr-FR" dirty="0" smtClean="0"/>
          </a:p>
          <a:p>
            <a:r>
              <a:rPr lang="fr-FR" b="1" dirty="0" smtClean="0"/>
              <a:t>Situation non suivie :</a:t>
            </a:r>
            <a:endParaRPr lang="fr-FR" b="1" dirty="0"/>
          </a:p>
          <a:p>
            <a:pPr lvl="2"/>
            <a:r>
              <a:rPr lang="fr-FR" b="1" dirty="0" smtClean="0"/>
              <a:t>Demande de partenaires, avec de nombreux acteurs déjà identifiés dans la situation</a:t>
            </a:r>
          </a:p>
          <a:p>
            <a:pPr lvl="2"/>
            <a:r>
              <a:rPr lang="fr-FR" b="1" dirty="0" smtClean="0"/>
              <a:t>Identification de partenaires pouvant intervenir</a:t>
            </a:r>
          </a:p>
          <a:p>
            <a:pPr lvl="2"/>
            <a:r>
              <a:rPr lang="fr-FR" b="1" dirty="0" smtClean="0"/>
              <a:t>Proposition à la famille de nous appeler, sans suite donnée</a:t>
            </a:r>
          </a:p>
          <a:p>
            <a:endParaRPr lang="fr-FR" dirty="0" smtClean="0"/>
          </a:p>
        </p:txBody>
      </p:sp>
    </p:spTree>
    <p:extLst>
      <p:ext uri="{BB962C8B-B14F-4D97-AF65-F5344CB8AC3E}">
        <p14:creationId xmlns:p14="http://schemas.microsoft.com/office/powerpoint/2010/main" val="4148343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3" descr="image001">
            <a:extLst>
              <a:ext uri="{FF2B5EF4-FFF2-40B4-BE49-F238E27FC236}">
                <a16:creationId xmlns:a16="http://schemas.microsoft.com/office/drawing/2014/main" xmlns="" id="{FD87E510-4747-48F8-8383-A338CF0B1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983" y="1343025"/>
            <a:ext cx="4230688" cy="149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2" y="61078"/>
            <a:ext cx="5131310" cy="303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6">
            <a:extLst>
              <a:ext uri="{FF2B5EF4-FFF2-40B4-BE49-F238E27FC236}">
                <a16:creationId xmlns:a16="http://schemas.microsoft.com/office/drawing/2014/main" xmlns="" id="{15C81AD3-D738-44E4-B646-E4B8A15B16E4}"/>
              </a:ext>
            </a:extLst>
          </p:cNvPr>
          <p:cNvSpPr txBox="1"/>
          <p:nvPr/>
        </p:nvSpPr>
        <p:spPr>
          <a:xfrm>
            <a:off x="3688279" y="3258845"/>
            <a:ext cx="4839233" cy="4167808"/>
          </a:xfrm>
          <a:prstGeom prst="rect">
            <a:avLst/>
          </a:prstGeom>
        </p:spPr>
        <p:txBody>
          <a:bodyPr vert="horz" wrap="square" lIns="0" tIns="12700" rIns="0" bIns="0" rtlCol="0">
            <a:spAutoFit/>
          </a:bodyPr>
          <a:lstStyle/>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Simplicité</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Proximité</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Personnalisation</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Neutralité</a:t>
            </a:r>
          </a:p>
          <a:p>
            <a:pPr marL="469900" indent="-457200">
              <a:lnSpc>
                <a:spcPct val="100000"/>
              </a:lnSpc>
              <a:buFont typeface="Arial" panose="020B0604020202020204" pitchFamily="34" charset="0"/>
              <a:buChar char="•"/>
            </a:pPr>
            <a:endParaRPr lang="fr-FR" sz="3000" dirty="0">
              <a:solidFill>
                <a:srgbClr val="9660A8"/>
              </a:solidFill>
              <a:latin typeface="Trebuchet MS" panose="020B0603020202020204" pitchFamily="34" charset="0"/>
              <a:cs typeface="Century Schoolbook"/>
            </a:endParaRPr>
          </a:p>
          <a:p>
            <a:pPr marL="469900" indent="-457200">
              <a:lnSpc>
                <a:spcPct val="100000"/>
              </a:lnSpc>
              <a:buFont typeface="Arial" panose="020B0604020202020204" pitchFamily="34" charset="0"/>
              <a:buChar char="•"/>
            </a:pPr>
            <a:r>
              <a:rPr lang="fr-FR" sz="3000" dirty="0" smtClean="0">
                <a:solidFill>
                  <a:srgbClr val="9660A8"/>
                </a:solidFill>
                <a:latin typeface="Trebuchet MS" panose="020B0603020202020204" pitchFamily="34" charset="0"/>
                <a:cs typeface="Century Schoolbook"/>
              </a:rPr>
              <a:t>Non substitution</a:t>
            </a:r>
            <a:endParaRPr sz="3000" dirty="0">
              <a:solidFill>
                <a:srgbClr val="7030A0"/>
              </a:solidFill>
              <a:latin typeface="Trebuchet MS" panose="020B0603020202020204" pitchFamily="34" charset="0"/>
              <a:cs typeface="Century Schoolbook"/>
            </a:endParaRPr>
          </a:p>
        </p:txBody>
      </p:sp>
    </p:spTree>
    <p:extLst>
      <p:ext uri="{BB962C8B-B14F-4D97-AF65-F5344CB8AC3E}">
        <p14:creationId xmlns:p14="http://schemas.microsoft.com/office/powerpoint/2010/main" val="2777209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39938" y="4543425"/>
            <a:ext cx="4578631" cy="1533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7030A0"/>
                </a:solidFill>
                <a:effectLst/>
                <a:latin typeface="Trebuchet MS" panose="020B0603020202020204" pitchFamily="34" charset="0"/>
                <a:cs typeface="Arial" pitchFamily="34" charset="0"/>
              </a:rPr>
              <a:t>Espace RYVHYERE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7030A0"/>
                </a:solidFill>
                <a:effectLst/>
                <a:latin typeface="Trebuchet MS" panose="020B0603020202020204" pitchFamily="34" charset="0"/>
                <a:cs typeface="Arial" pitchFamily="34" charset="0"/>
              </a:rPr>
              <a:t>94 bis rue de la </a:t>
            </a:r>
            <a:r>
              <a:rPr kumimoji="0" lang="fr-FR" altLang="fr-FR" sz="2000" b="1" i="0" u="none" strike="noStrike" cap="none" normalizeH="0" baseline="0" dirty="0" err="1" smtClean="0">
                <a:ln>
                  <a:noFill/>
                </a:ln>
                <a:solidFill>
                  <a:srgbClr val="7030A0"/>
                </a:solidFill>
                <a:effectLst/>
                <a:latin typeface="Trebuchet MS" panose="020B0603020202020204" pitchFamily="34" charset="0"/>
                <a:cs typeface="Arial" pitchFamily="34" charset="0"/>
              </a:rPr>
              <a:t>Revériaz</a:t>
            </a:r>
            <a:endParaRPr kumimoji="0" lang="fr-FR" altLang="fr-FR" sz="2000" b="1" i="0" u="none" strike="noStrike" cap="none" normalizeH="0" baseline="0" dirty="0" smtClean="0">
              <a:ln>
                <a:noFill/>
              </a:ln>
              <a:solidFill>
                <a:srgbClr val="7030A0"/>
              </a:solidFill>
              <a:effectLst/>
              <a:latin typeface="Trebuchet MS" panose="020B0603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7030A0"/>
                </a:solidFill>
                <a:effectLst/>
                <a:latin typeface="Trebuchet MS" panose="020B0603020202020204" pitchFamily="34" charset="0"/>
                <a:cs typeface="Arial" pitchFamily="34" charset="0"/>
              </a:rPr>
              <a:t>73000 CHAMBERY</a:t>
            </a:r>
            <a:endParaRPr kumimoji="0" lang="fr-FR" altLang="fr-FR" sz="3200" b="1" i="0" u="none" strike="noStrike" cap="none" normalizeH="0" baseline="0" dirty="0" smtClean="0">
              <a:ln>
                <a:noFill/>
              </a:ln>
              <a:solidFill>
                <a:srgbClr val="7030A0"/>
              </a:solidFill>
              <a:effectLst/>
              <a:latin typeface="Trebuchet MS" panose="020B0603020202020204" pitchFamily="34" charset="0"/>
              <a:cs typeface="Arial" pitchFamily="34"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7256" r="7256" b="4765"/>
          <a:stretch>
            <a:fillRect/>
          </a:stretch>
        </p:blipFill>
        <p:spPr bwMode="auto">
          <a:xfrm>
            <a:off x="4489615" y="3416428"/>
            <a:ext cx="679275" cy="816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7025"/>
          <a:stretch>
            <a:fillRect/>
          </a:stretch>
        </p:blipFill>
        <p:spPr bwMode="auto">
          <a:xfrm>
            <a:off x="4489615" y="2058849"/>
            <a:ext cx="672990" cy="817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7"/>
          <p:cNvSpPr txBox="1">
            <a:spLocks noChangeArrowheads="1"/>
          </p:cNvSpPr>
          <p:nvPr/>
        </p:nvSpPr>
        <p:spPr bwMode="auto">
          <a:xfrm>
            <a:off x="2632092" y="2804686"/>
            <a:ext cx="4394321" cy="648627"/>
          </a:xfrm>
          <a:prstGeom prst="rect">
            <a:avLst/>
          </a:prstGeom>
          <a:no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rgbClr val="7030A0"/>
                </a:solidFill>
                <a:effectLst/>
                <a:latin typeface="Trebuchet MS" panose="020B0603020202020204" pitchFamily="34" charset="0"/>
                <a:cs typeface="Arial" pitchFamily="34" charset="0"/>
              </a:rPr>
              <a:t>04 79 62 29 69</a:t>
            </a:r>
            <a:endParaRPr kumimoji="0" lang="fr-FR" altLang="fr-FR" sz="2400" b="0" i="0" u="none" strike="noStrike" cap="none" normalizeH="0" baseline="0" dirty="0" smtClean="0">
              <a:ln>
                <a:noFill/>
              </a:ln>
              <a:solidFill>
                <a:srgbClr val="7030A0"/>
              </a:solidFill>
              <a:effectLst/>
              <a:latin typeface="Trebuchet MS" panose="020B0603020202020204" pitchFamily="34" charset="0"/>
              <a:cs typeface="Arial" pitchFamily="34" charset="0"/>
            </a:endParaRPr>
          </a:p>
        </p:txBody>
      </p:sp>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6360" y="682249"/>
            <a:ext cx="681557" cy="816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10"/>
          <p:cNvSpPr txBox="1">
            <a:spLocks noChangeArrowheads="1"/>
          </p:cNvSpPr>
          <p:nvPr/>
        </p:nvSpPr>
        <p:spPr bwMode="auto">
          <a:xfrm>
            <a:off x="5023623" y="1544966"/>
            <a:ext cx="3227030" cy="51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2800" b="1" dirty="0" smtClean="0">
                <a:solidFill>
                  <a:srgbClr val="7030A0"/>
                </a:solidFill>
                <a:latin typeface="Trebuchet MS" panose="020B0603020202020204" pitchFamily="34" charset="0"/>
                <a:cs typeface="Arial" pitchFamily="34" charset="0"/>
              </a:rPr>
              <a:t>info</a:t>
            </a:r>
            <a:r>
              <a:rPr kumimoji="0" lang="fr-FR" altLang="fr-FR" sz="2800" b="1" i="0" u="none" strike="noStrike" cap="none" normalizeH="0" baseline="0" dirty="0" smtClean="0">
                <a:ln>
                  <a:noFill/>
                </a:ln>
                <a:solidFill>
                  <a:srgbClr val="7030A0"/>
                </a:solidFill>
                <a:effectLst/>
                <a:latin typeface="Trebuchet MS" panose="020B0603020202020204" pitchFamily="34" charset="0"/>
                <a:cs typeface="Arial" pitchFamily="34" charset="0"/>
              </a:rPr>
              <a:t>@mrss.fr</a:t>
            </a:r>
            <a:endParaRPr kumimoji="0" lang="fr-FR" altLang="fr-FR" sz="3600" b="0" i="0" u="none" strike="noStrike" cap="none" normalizeH="0" baseline="0" dirty="0" smtClean="0">
              <a:ln>
                <a:noFill/>
              </a:ln>
              <a:solidFill>
                <a:srgbClr val="7030A0"/>
              </a:solidFill>
              <a:effectLst/>
              <a:latin typeface="Trebuchet MS" panose="020B0603020202020204" pitchFamily="34" charset="0"/>
              <a:cs typeface="Arial" pitchFamily="34" charset="0"/>
            </a:endParaRPr>
          </a:p>
        </p:txBody>
      </p:sp>
      <p:grpSp>
        <p:nvGrpSpPr>
          <p:cNvPr id="11" name="Group 11"/>
          <p:cNvGrpSpPr>
            <a:grpSpLocks/>
          </p:cNvGrpSpPr>
          <p:nvPr/>
        </p:nvGrpSpPr>
        <p:grpSpPr bwMode="auto">
          <a:xfrm>
            <a:off x="1889688" y="669718"/>
            <a:ext cx="2544763" cy="1365071"/>
            <a:chOff x="109531181" y="110116713"/>
            <a:chExt cx="1250260" cy="601887"/>
          </a:xfrm>
        </p:grpSpPr>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l="5824" t="1762" r="4033"/>
            <a:stretch>
              <a:fillRect/>
            </a:stretch>
          </p:blipFill>
          <p:spPr bwMode="auto">
            <a:xfrm>
              <a:off x="109993852" y="110116713"/>
              <a:ext cx="324918"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3"/>
            <p:cNvSpPr txBox="1">
              <a:spLocks noChangeArrowheads="1"/>
            </p:cNvSpPr>
            <p:nvPr/>
          </p:nvSpPr>
          <p:spPr bwMode="auto">
            <a:xfrm>
              <a:off x="109531181" y="110482049"/>
              <a:ext cx="1250260" cy="236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3200" b="1" i="0" u="none" strike="noStrike" cap="none" normalizeH="0" baseline="0" dirty="0" smtClean="0">
                  <a:ln>
                    <a:noFill/>
                  </a:ln>
                  <a:solidFill>
                    <a:srgbClr val="7030A0"/>
                  </a:solidFill>
                  <a:effectLst/>
                  <a:latin typeface="Trebuchet MS" panose="020B0603020202020204" pitchFamily="34" charset="0"/>
                  <a:cs typeface="Arial" pitchFamily="34" charset="0"/>
                </a:rPr>
                <a:t>www.mrss.fr</a:t>
              </a:r>
              <a:endParaRPr kumimoji="0" lang="fr-FR" altLang="fr-FR" sz="4000" b="0" i="0" u="none" strike="noStrike" cap="none" normalizeH="0" baseline="0" dirty="0" smtClean="0">
                <a:ln>
                  <a:noFill/>
                </a:ln>
                <a:solidFill>
                  <a:srgbClr val="7030A0"/>
                </a:solidFill>
                <a:effectLst/>
                <a:latin typeface="Trebuchet MS" panose="020B0603020202020204" pitchFamily="34" charset="0"/>
                <a:cs typeface="Arial" pitchFamily="34" charset="0"/>
              </a:endParaRPr>
            </a:p>
          </p:txBody>
        </p:sp>
      </p:grpSp>
      <p:grpSp>
        <p:nvGrpSpPr>
          <p:cNvPr id="13" name="Group 14"/>
          <p:cNvGrpSpPr>
            <a:grpSpLocks/>
          </p:cNvGrpSpPr>
          <p:nvPr/>
        </p:nvGrpSpPr>
        <p:grpSpPr bwMode="auto">
          <a:xfrm>
            <a:off x="3162070" y="5762625"/>
            <a:ext cx="3298167" cy="1563425"/>
            <a:chOff x="109642275" y="112153306"/>
            <a:chExt cx="1619250" cy="689369"/>
          </a:xfrm>
        </p:grpSpPr>
        <p:pic>
          <p:nvPicPr>
            <p:cNvPr id="103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l="5853" r="7805"/>
            <a:stretch>
              <a:fillRect/>
            </a:stretch>
          </p:blipFill>
          <p:spPr bwMode="auto">
            <a:xfrm>
              <a:off x="110307543" y="112153306"/>
              <a:ext cx="288715"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 Box 16"/>
            <p:cNvSpPr txBox="1">
              <a:spLocks noChangeArrowheads="1"/>
            </p:cNvSpPr>
            <p:nvPr/>
          </p:nvSpPr>
          <p:spPr bwMode="auto">
            <a:xfrm>
              <a:off x="109642275" y="112566450"/>
              <a:ext cx="16192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7030A0"/>
                  </a:solidFill>
                  <a:effectLst/>
                  <a:latin typeface="Trebuchet MS" panose="020B0603020202020204" pitchFamily="34" charset="0"/>
                  <a:cs typeface="Arial" pitchFamily="34" charset="0"/>
                </a:rPr>
                <a:t>Du lundi au vendredi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7030A0"/>
                  </a:solidFill>
                  <a:effectLst/>
                  <a:latin typeface="Trebuchet MS" panose="020B0603020202020204" pitchFamily="34" charset="0"/>
                  <a:cs typeface="Arial" pitchFamily="34" charset="0"/>
                </a:rPr>
                <a:t>9h00 - 17h00</a:t>
              </a:r>
              <a:endParaRPr kumimoji="0" lang="fr-FR" altLang="fr-FR" sz="3600" b="1" i="0" u="none" strike="noStrike" cap="none" normalizeH="0" baseline="0" dirty="0" smtClean="0">
                <a:ln>
                  <a:noFill/>
                </a:ln>
                <a:solidFill>
                  <a:srgbClr val="7030A0"/>
                </a:solidFill>
                <a:effectLst/>
                <a:latin typeface="Trebuchet MS" panose="020B0603020202020204" pitchFamily="34" charset="0"/>
                <a:cs typeface="Arial" pitchFamily="34" charset="0"/>
              </a:endParaRPr>
            </a:p>
          </p:txBody>
        </p:sp>
      </p:grpSp>
    </p:spTree>
    <p:extLst>
      <p:ext uri="{BB962C8B-B14F-4D97-AF65-F5344CB8AC3E}">
        <p14:creationId xmlns:p14="http://schemas.microsoft.com/office/powerpoint/2010/main" val="132491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1" descr="image001">
            <a:extLst>
              <a:ext uri="{FF2B5EF4-FFF2-40B4-BE49-F238E27FC236}">
                <a16:creationId xmlns:a16="http://schemas.microsoft.com/office/drawing/2014/main" xmlns="" id="{5BF1646B-804E-434B-AADA-062031EED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3" y="276225"/>
            <a:ext cx="2815372" cy="99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p:nvPr/>
        </p:nvPicPr>
        <p:blipFill rotWithShape="1">
          <a:blip r:embed="rId4">
            <a:extLst>
              <a:ext uri="{28A0092B-C50C-407E-A947-70E740481C1C}">
                <a14:useLocalDpi xmlns:a14="http://schemas.microsoft.com/office/drawing/2010/main" val="0"/>
              </a:ext>
            </a:extLst>
          </a:blip>
          <a:srcRect b="52330"/>
          <a:stretch/>
        </p:blipFill>
        <p:spPr bwMode="auto">
          <a:xfrm>
            <a:off x="1477202" y="3019425"/>
            <a:ext cx="7787322" cy="1665923"/>
          </a:xfrm>
          <a:prstGeom prst="rect">
            <a:avLst/>
          </a:prstGeom>
          <a:noFill/>
          <a:ln>
            <a:noFill/>
          </a:ln>
        </p:spPr>
      </p:pic>
      <p:sp>
        <p:nvSpPr>
          <p:cNvPr id="3" name="ZoneTexte 2"/>
          <p:cNvSpPr txBox="1"/>
          <p:nvPr/>
        </p:nvSpPr>
        <p:spPr>
          <a:xfrm>
            <a:off x="3213100" y="5153025"/>
            <a:ext cx="4191000" cy="369332"/>
          </a:xfrm>
          <a:prstGeom prst="rect">
            <a:avLst/>
          </a:prstGeom>
          <a:noFill/>
        </p:spPr>
        <p:txBody>
          <a:bodyPr wrap="square" rtlCol="0">
            <a:spAutoFit/>
          </a:bodyPr>
          <a:lstStyle/>
          <a:p>
            <a:r>
              <a:rPr lang="fr-FR" dirty="0" smtClean="0"/>
              <a:t>Notre bureau est au 1</a:t>
            </a:r>
            <a:r>
              <a:rPr lang="fr-FR" baseline="30000" dirty="0" smtClean="0"/>
              <a:t>ère</a:t>
            </a:r>
            <a:r>
              <a:rPr lang="fr-FR" dirty="0" smtClean="0"/>
              <a:t> étage à la MDPH</a:t>
            </a:r>
            <a:endParaRPr lang="fr-FR" dirty="0"/>
          </a:p>
        </p:txBody>
      </p:sp>
    </p:spTree>
    <p:extLst>
      <p:ext uri="{BB962C8B-B14F-4D97-AF65-F5344CB8AC3E}">
        <p14:creationId xmlns:p14="http://schemas.microsoft.com/office/powerpoint/2010/main" val="35437378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24299" y="1724025"/>
            <a:ext cx="9246801" cy="3244478"/>
          </a:xfrm>
          <a:prstGeom prst="rect">
            <a:avLst/>
          </a:prstGeom>
        </p:spPr>
        <p:txBody>
          <a:bodyPr vert="horz" wrap="square" lIns="0" tIns="12700" rIns="0" bIns="0" rtlCol="0">
            <a:spAutoFit/>
          </a:bodyPr>
          <a:lstStyle/>
          <a:p>
            <a:pPr marL="12700">
              <a:lnSpc>
                <a:spcPct val="100000"/>
              </a:lnSpc>
            </a:pPr>
            <a:r>
              <a:rPr lang="fr-FR" sz="3000" dirty="0" smtClean="0">
                <a:solidFill>
                  <a:srgbClr val="9660A8"/>
                </a:solidFill>
                <a:latin typeface="Trebuchet MS" panose="020B0603020202020204" pitchFamily="34" charset="0"/>
                <a:cs typeface="Century Schoolbook"/>
              </a:rPr>
              <a:t>Loi n°2019-774 relative à l’organisation et à la transformation de notre système de santé du 24 juillet 2019</a:t>
            </a:r>
          </a:p>
          <a:p>
            <a:pPr marL="12700">
              <a:lnSpc>
                <a:spcPct val="100000"/>
              </a:lnSpc>
            </a:pPr>
            <a:endParaRPr lang="fr-FR" sz="3000" dirty="0">
              <a:solidFill>
                <a:srgbClr val="9660A8"/>
              </a:solidFill>
              <a:latin typeface="Trebuchet MS" panose="020B0603020202020204" pitchFamily="34" charset="0"/>
              <a:cs typeface="Century Schoolbook"/>
            </a:endParaRPr>
          </a:p>
          <a:p>
            <a:pPr marL="12700">
              <a:lnSpc>
                <a:spcPct val="100000"/>
              </a:lnSpc>
            </a:pPr>
            <a:r>
              <a:rPr lang="fr-FR" sz="3000" dirty="0" smtClean="0">
                <a:solidFill>
                  <a:srgbClr val="9660A8"/>
                </a:solidFill>
                <a:latin typeface="Trebuchet MS" panose="020B0603020202020204" pitchFamily="34" charset="0"/>
                <a:cs typeface="Century Schoolbook"/>
              </a:rPr>
              <a:t>En Savoie, fusion </a:t>
            </a:r>
            <a:r>
              <a:rPr lang="fr-FR" sz="3000" dirty="0" err="1" smtClean="0">
                <a:solidFill>
                  <a:srgbClr val="9660A8"/>
                </a:solidFill>
                <a:latin typeface="Trebuchet MS" panose="020B0603020202020204" pitchFamily="34" charset="0"/>
                <a:cs typeface="Century Schoolbook"/>
              </a:rPr>
              <a:t>MAIAs</a:t>
            </a:r>
            <a:r>
              <a:rPr lang="fr-FR" sz="3000" dirty="0" smtClean="0">
                <a:solidFill>
                  <a:srgbClr val="9660A8"/>
                </a:solidFill>
                <a:latin typeface="Trebuchet MS" panose="020B0603020202020204" pitchFamily="34" charset="0"/>
                <a:cs typeface="Century Schoolbook"/>
              </a:rPr>
              <a:t> (Filières Chambéry et Tarentaise) et Réseau de Santé polyvalent le 1</a:t>
            </a:r>
            <a:r>
              <a:rPr lang="fr-FR" sz="3000" baseline="30000" dirty="0" smtClean="0">
                <a:solidFill>
                  <a:srgbClr val="9660A8"/>
                </a:solidFill>
                <a:latin typeface="Trebuchet MS" panose="020B0603020202020204" pitchFamily="34" charset="0"/>
                <a:cs typeface="Century Schoolbook"/>
              </a:rPr>
              <a:t>er</a:t>
            </a:r>
            <a:r>
              <a:rPr lang="fr-FR" sz="3000" dirty="0" smtClean="0">
                <a:solidFill>
                  <a:srgbClr val="9660A8"/>
                </a:solidFill>
                <a:latin typeface="Trebuchet MS" panose="020B0603020202020204" pitchFamily="34" charset="0"/>
                <a:cs typeface="Century Schoolbook"/>
              </a:rPr>
              <a:t> juillet 2022</a:t>
            </a:r>
            <a:endParaRPr sz="3000" dirty="0">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Le Dispositif d’Appui à la Coordination de Savoie</a:t>
            </a:r>
            <a:endParaRPr dirty="0">
              <a:latin typeface="Trebuchet MS" panose="020B060302020202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259"/>
          <a:stretch/>
        </p:blipFill>
        <p:spPr bwMode="auto">
          <a:xfrm>
            <a:off x="1580339" y="5106572"/>
            <a:ext cx="6948160" cy="217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00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Image 3" descr="image001">
            <a:extLst>
              <a:ext uri="{FF2B5EF4-FFF2-40B4-BE49-F238E27FC236}">
                <a16:creationId xmlns:a16="http://schemas.microsoft.com/office/drawing/2014/main" xmlns="" id="{FD87E510-4747-48F8-8383-A338CF0B1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68985"/>
            <a:ext cx="3633959" cy="128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a:extLst>
              <a:ext uri="{FF2B5EF4-FFF2-40B4-BE49-F238E27FC236}">
                <a16:creationId xmlns:a16="http://schemas.microsoft.com/office/drawing/2014/main" xmlns="" id="{BC214E3B-5DA0-4E24-AB4D-02D10A775EA9}"/>
              </a:ext>
            </a:extLst>
          </p:cNvPr>
          <p:cNvSpPr txBox="1">
            <a:spLocks/>
          </p:cNvSpPr>
          <p:nvPr/>
        </p:nvSpPr>
        <p:spPr>
          <a:xfrm>
            <a:off x="317500" y="1232757"/>
            <a:ext cx="9815154" cy="5791200"/>
          </a:xfrm>
          <a:prstGeom prst="rect">
            <a:avLst/>
          </a:prstGeom>
        </p:spPr>
        <p:txBody>
          <a:bodyPr vert="horz" lIns="80201" tIns="40100" rIns="80201" bIns="401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smtClean="0"/>
          </a:p>
          <a:p>
            <a:pPr marL="0" indent="0">
              <a:buNone/>
            </a:pPr>
            <a:r>
              <a:rPr lang="fr-FR" dirty="0" smtClean="0"/>
              <a:t>Annonce de la création des Communautés 360 par le Président </a:t>
            </a:r>
            <a:r>
              <a:rPr lang="fr-FR" dirty="0"/>
              <a:t>de la République lors de la Conférence Nationale du Handicap le 11 février </a:t>
            </a:r>
            <a:r>
              <a:rPr lang="fr-FR" dirty="0" smtClean="0"/>
              <a:t>2020 dans la continuité de la RAPT</a:t>
            </a:r>
          </a:p>
          <a:p>
            <a:pPr marL="0" indent="0">
              <a:buNone/>
            </a:pPr>
            <a:endParaRPr lang="fr-FR" sz="2456" dirty="0" smtClean="0"/>
          </a:p>
          <a:p>
            <a:pPr marL="0" indent="0">
              <a:buNone/>
            </a:pPr>
            <a:r>
              <a:rPr lang="fr-FR" dirty="0" smtClean="0"/>
              <a:t>1</a:t>
            </a:r>
            <a:r>
              <a:rPr lang="fr-FR" baseline="30000" dirty="0" smtClean="0"/>
              <a:t>ère</a:t>
            </a:r>
            <a:r>
              <a:rPr lang="fr-FR" dirty="0" smtClean="0"/>
              <a:t> phase en lien avec la crise sanitaire =&gt; C360 </a:t>
            </a:r>
            <a:r>
              <a:rPr lang="fr-FR" dirty="0"/>
              <a:t>dite </a:t>
            </a:r>
            <a:r>
              <a:rPr lang="fr-FR" dirty="0" err="1" smtClean="0"/>
              <a:t>Covid</a:t>
            </a:r>
            <a:r>
              <a:rPr lang="fr-FR" dirty="0" smtClean="0"/>
              <a:t> </a:t>
            </a:r>
            <a:endParaRPr lang="fr-FR" dirty="0"/>
          </a:p>
          <a:p>
            <a:pPr>
              <a:buFont typeface="Wingdings" panose="05000000000000000000" pitchFamily="2" charset="2"/>
              <a:buChar char="q"/>
            </a:pPr>
            <a:r>
              <a:rPr lang="fr-FR" sz="2456" dirty="0" smtClean="0"/>
              <a:t> en </a:t>
            </a:r>
            <a:r>
              <a:rPr lang="fr-FR" sz="2456" dirty="0"/>
              <a:t>Savoie depuis le 25 janvier 2021</a:t>
            </a:r>
          </a:p>
          <a:p>
            <a:pPr>
              <a:buFont typeface="Wingdings" panose="05000000000000000000" pitchFamily="2" charset="2"/>
              <a:buChar char="q"/>
            </a:pPr>
            <a:r>
              <a:rPr lang="fr-FR" sz="2456" dirty="0" smtClean="0"/>
              <a:t> </a:t>
            </a:r>
            <a:r>
              <a:rPr lang="fr-FR" sz="2456" dirty="0" err="1" smtClean="0"/>
              <a:t>co</a:t>
            </a:r>
            <a:r>
              <a:rPr lang="fr-FR" sz="2456" dirty="0" smtClean="0"/>
              <a:t> </a:t>
            </a:r>
            <a:r>
              <a:rPr lang="fr-FR" sz="2456" dirty="0"/>
              <a:t>portée par deux associations gestionnaires et pilotée par la MDPH</a:t>
            </a:r>
          </a:p>
          <a:p>
            <a:pPr marL="0" indent="0">
              <a:buNone/>
            </a:pPr>
            <a:endParaRPr lang="fr-FR" sz="2456" dirty="0" smtClean="0"/>
          </a:p>
          <a:p>
            <a:pPr marL="0" indent="0">
              <a:buNone/>
            </a:pPr>
            <a:endParaRPr lang="fr-FR" sz="2456" dirty="0"/>
          </a:p>
          <a:p>
            <a:pPr marL="0" indent="0">
              <a:buNone/>
            </a:pPr>
            <a:endParaRPr lang="fr-FR" sz="2456" dirty="0"/>
          </a:p>
          <a:p>
            <a:pPr marL="0" indent="0">
              <a:buNone/>
            </a:pPr>
            <a:r>
              <a:rPr lang="fr-FR" sz="2456" dirty="0" smtClean="0"/>
              <a:t>CIRCULAIRE </a:t>
            </a:r>
            <a:r>
              <a:rPr lang="fr-FR" sz="2456" dirty="0"/>
              <a:t>N° DGCS/SD3/2021/236 du 30 novembre 2021 relative à la diffusion du cahier des charges des communautés 360. </a:t>
            </a:r>
            <a:endParaRPr lang="fr-FR" sz="2456" dirty="0" smtClean="0"/>
          </a:p>
          <a:p>
            <a:pPr marL="0" indent="0">
              <a:buNone/>
            </a:pPr>
            <a:endParaRPr lang="fr-FR" sz="2456" dirty="0"/>
          </a:p>
          <a:p>
            <a:pPr marL="0" indent="0">
              <a:buNone/>
            </a:pPr>
            <a:endParaRPr lang="fr-FR" sz="2456" dirty="0"/>
          </a:p>
          <a:p>
            <a:pPr marL="1203030" lvl="3" indent="0">
              <a:buNone/>
            </a:pPr>
            <a:endParaRPr lang="fr-FR" sz="1579" dirty="0"/>
          </a:p>
          <a:p>
            <a:pPr marL="1203030" lvl="3" indent="0">
              <a:buNone/>
            </a:pPr>
            <a:endParaRPr lang="fr-FR" sz="1579" dirty="0"/>
          </a:p>
          <a:p>
            <a:pPr marL="1203030" lvl="3" indent="0">
              <a:buNone/>
            </a:pPr>
            <a:endParaRPr lang="fr-FR" sz="1579" dirty="0"/>
          </a:p>
          <a:p>
            <a:pPr marL="1203030" lvl="3" indent="0">
              <a:buNone/>
            </a:pPr>
            <a:endParaRPr lang="fr-FR" sz="1579" dirty="0"/>
          </a:p>
          <a:p>
            <a:pPr lvl="3">
              <a:buFont typeface="Wingdings" panose="05000000000000000000" pitchFamily="2" charset="2"/>
              <a:buChar char="ü"/>
            </a:pPr>
            <a:endParaRPr lang="fr-FR" sz="1579" dirty="0"/>
          </a:p>
          <a:p>
            <a:pPr lvl="3">
              <a:buFont typeface="Wingdings" panose="05000000000000000000" pitchFamily="2" charset="2"/>
              <a:buChar char="ü"/>
            </a:pPr>
            <a:endParaRPr lang="fr-FR" sz="1579" dirty="0"/>
          </a:p>
        </p:txBody>
      </p:sp>
      <p:sp>
        <p:nvSpPr>
          <p:cNvPr id="6" name="Titre 1">
            <a:extLst>
              <a:ext uri="{FF2B5EF4-FFF2-40B4-BE49-F238E27FC236}">
                <a16:creationId xmlns:a16="http://schemas.microsoft.com/office/drawing/2014/main" xmlns="" id="{663FC871-F58B-42A5-914D-61E6042F622B}"/>
              </a:ext>
            </a:extLst>
          </p:cNvPr>
          <p:cNvSpPr txBox="1">
            <a:spLocks/>
          </p:cNvSpPr>
          <p:nvPr/>
        </p:nvSpPr>
        <p:spPr>
          <a:xfrm>
            <a:off x="3811759" y="203672"/>
            <a:ext cx="6559315" cy="1003494"/>
          </a:xfrm>
          <a:prstGeom prst="rect">
            <a:avLst/>
          </a:prstGeom>
        </p:spPr>
        <p:txBody>
          <a:bodyPr vert="horz" lIns="80201" tIns="40100" rIns="80201" bIns="4010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21" dirty="0">
                <a:solidFill>
                  <a:schemeClr val="accent1"/>
                </a:solidFill>
                <a:effectLst>
                  <a:outerShdw blurRad="38100" dist="38100" dir="2700000" algn="tl">
                    <a:srgbClr val="000000">
                      <a:alpha val="43137"/>
                    </a:srgbClr>
                  </a:outerShdw>
                </a:effectLst>
              </a:rPr>
              <a:t/>
            </a:r>
            <a:br>
              <a:rPr lang="fr-FR" sz="3421" dirty="0">
                <a:solidFill>
                  <a:schemeClr val="accent1"/>
                </a:solidFill>
                <a:effectLst>
                  <a:outerShdw blurRad="38100" dist="38100" dir="2700000" algn="tl">
                    <a:srgbClr val="000000">
                      <a:alpha val="43137"/>
                    </a:srgbClr>
                  </a:outerShdw>
                </a:effectLst>
              </a:rPr>
            </a:br>
            <a:r>
              <a:rPr lang="fr-FR" sz="3421" dirty="0">
                <a:solidFill>
                  <a:schemeClr val="accent1"/>
                </a:solidFill>
                <a:effectLst>
                  <a:outerShdw blurRad="38100" dist="38100" dir="2700000" algn="tl">
                    <a:srgbClr val="000000">
                      <a:alpha val="43137"/>
                    </a:srgbClr>
                  </a:outerShdw>
                </a:effectLst>
              </a:rPr>
              <a:t>		</a:t>
            </a:r>
            <a:r>
              <a:rPr lang="fr-FR" sz="5000" b="1" dirty="0" smtClean="0">
                <a:solidFill>
                  <a:srgbClr val="B5D55C"/>
                </a:solidFill>
                <a:latin typeface="Century Schoolbook"/>
                <a:cs typeface="Century Schoolbook"/>
              </a:rPr>
              <a:t>…</a:t>
            </a:r>
            <a:r>
              <a:rPr lang="fr-FR" sz="3421" dirty="0" smtClean="0">
                <a:solidFill>
                  <a:schemeClr val="accent1"/>
                </a:solidFill>
                <a:effectLst>
                  <a:outerShdw blurRad="38100" dist="38100" dir="2700000" algn="tl">
                    <a:srgbClr val="000000">
                      <a:alpha val="43137"/>
                    </a:srgbClr>
                  </a:outerShdw>
                </a:effectLst>
              </a:rPr>
              <a:t> </a:t>
            </a:r>
            <a:r>
              <a:rPr lang="fr-FR" sz="5000" b="1" dirty="0">
                <a:solidFill>
                  <a:srgbClr val="B5D55C"/>
                </a:solidFill>
                <a:latin typeface="Century Schoolbook"/>
                <a:cs typeface="Century Schoolbook"/>
              </a:rPr>
              <a:t>quelques</a:t>
            </a:r>
            <a:r>
              <a:rPr lang="fr-FR" sz="3421" dirty="0">
                <a:solidFill>
                  <a:schemeClr val="accent1"/>
                </a:solidFill>
                <a:effectLst>
                  <a:outerShdw blurRad="38100" dist="38100" dir="2700000" algn="tl">
                    <a:srgbClr val="000000">
                      <a:alpha val="43137"/>
                    </a:srgbClr>
                  </a:outerShdw>
                </a:effectLst>
              </a:rPr>
              <a:t> </a:t>
            </a:r>
            <a:r>
              <a:rPr lang="fr-FR" sz="5000" b="1" dirty="0">
                <a:solidFill>
                  <a:srgbClr val="B5D55C"/>
                </a:solidFill>
                <a:latin typeface="Century Schoolbook"/>
                <a:cs typeface="Century Schoolbook"/>
              </a:rPr>
              <a:t>repères</a:t>
            </a:r>
            <a:r>
              <a:rPr lang="fr-FR" sz="5263" dirty="0"/>
              <a:t/>
            </a:r>
            <a:br>
              <a:rPr lang="fr-FR" sz="5263" dirty="0"/>
            </a:br>
            <a:endParaRPr lang="fr-FR" sz="5263" dirty="0"/>
          </a:p>
        </p:txBody>
      </p:sp>
      <p:grpSp>
        <p:nvGrpSpPr>
          <p:cNvPr id="2" name="Groupe 1"/>
          <p:cNvGrpSpPr/>
          <p:nvPr/>
        </p:nvGrpSpPr>
        <p:grpSpPr>
          <a:xfrm>
            <a:off x="7222308" y="4772025"/>
            <a:ext cx="2910346" cy="655277"/>
            <a:chOff x="5072677" y="6556367"/>
            <a:chExt cx="2910346" cy="655277"/>
          </a:xfrm>
        </p:grpSpPr>
        <p:pic>
          <p:nvPicPr>
            <p:cNvPr id="7" name="Image 6" descr="Y:\logo\logo-ash-carré.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2100" y="6556367"/>
              <a:ext cx="616258" cy="591444"/>
            </a:xfrm>
            <a:prstGeom prst="rect">
              <a:avLst/>
            </a:prstGeom>
            <a:noFill/>
            <a:ln>
              <a:noFill/>
            </a:ln>
          </p:spPr>
        </p:pic>
        <p:pic>
          <p:nvPicPr>
            <p:cNvPr id="8" name="Image 7" descr="C:\Users\manon.garde\AppData\Local\Microsoft\Windows\INetCache\Content.Word\900_icon_apei_chambery.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677" y="6677025"/>
              <a:ext cx="1195515" cy="534619"/>
            </a:xfrm>
            <a:prstGeom prst="rect">
              <a:avLst/>
            </a:prstGeom>
            <a:noFill/>
            <a:ln>
              <a:noFill/>
            </a:ln>
          </p:spPr>
        </p:pic>
        <p:pic>
          <p:nvPicPr>
            <p:cNvPr id="10" name="Image 9"/>
            <p:cNvPicPr/>
            <p:nvPr/>
          </p:nvPicPr>
          <p:blipFill>
            <a:blip r:embed="rId5">
              <a:extLst>
                <a:ext uri="{28A0092B-C50C-407E-A947-70E740481C1C}">
                  <a14:useLocalDpi xmlns:a14="http://schemas.microsoft.com/office/drawing/2010/main" val="0"/>
                </a:ext>
              </a:extLst>
            </a:blip>
            <a:stretch>
              <a:fillRect/>
            </a:stretch>
          </p:blipFill>
          <p:spPr>
            <a:xfrm>
              <a:off x="7480300" y="6647601"/>
              <a:ext cx="502723" cy="500210"/>
            </a:xfrm>
            <a:prstGeom prst="rect">
              <a:avLst/>
            </a:prstGeom>
          </p:spPr>
        </p:pic>
      </p:grpSp>
    </p:spTree>
    <p:extLst>
      <p:ext uri="{BB962C8B-B14F-4D97-AF65-F5344CB8AC3E}">
        <p14:creationId xmlns:p14="http://schemas.microsoft.com/office/powerpoint/2010/main" val="90323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24299" y="2611854"/>
            <a:ext cx="9246801" cy="2782813"/>
          </a:xfrm>
          <a:prstGeom prst="rect">
            <a:avLst/>
          </a:prstGeom>
        </p:spPr>
        <p:txBody>
          <a:bodyPr vert="horz" wrap="square" lIns="0" tIns="12700" rIns="0" bIns="0" rtlCol="0">
            <a:spAutoFit/>
          </a:bodyPr>
          <a:lstStyle/>
          <a:p>
            <a:pPr marL="12700">
              <a:lnSpc>
                <a:spcPct val="100000"/>
              </a:lnSpc>
            </a:pPr>
            <a:r>
              <a:rPr lang="fr-FR" sz="3000" dirty="0" smtClean="0">
                <a:solidFill>
                  <a:srgbClr val="9660A8"/>
                </a:solidFill>
                <a:latin typeface="Trebuchet MS" panose="020B0603020202020204" pitchFamily="34" charset="0"/>
                <a:cs typeface="Century Schoolbook"/>
              </a:rPr>
              <a:t>Les Professionnels</a:t>
            </a:r>
          </a:p>
          <a:p>
            <a:pPr marL="12700">
              <a:lnSpc>
                <a:spcPct val="100000"/>
              </a:lnSpc>
            </a:pPr>
            <a:endParaRPr lang="fr-FR" sz="3000" dirty="0">
              <a:solidFill>
                <a:srgbClr val="9660A8"/>
              </a:solidFill>
              <a:latin typeface="Trebuchet MS" panose="020B0603020202020204" pitchFamily="34" charset="0"/>
              <a:cs typeface="Century Schoolbook"/>
            </a:endParaRPr>
          </a:p>
          <a:p>
            <a:pPr marL="12700">
              <a:lnSpc>
                <a:spcPct val="100000"/>
              </a:lnSpc>
            </a:pPr>
            <a:r>
              <a:rPr lang="fr-FR" sz="3000" dirty="0" smtClean="0">
                <a:solidFill>
                  <a:srgbClr val="9660A8"/>
                </a:solidFill>
                <a:latin typeface="Trebuchet MS" panose="020B0603020202020204" pitchFamily="34" charset="0"/>
                <a:cs typeface="Century Schoolbook"/>
              </a:rPr>
              <a:t>Les Aidants</a:t>
            </a:r>
          </a:p>
          <a:p>
            <a:pPr marL="12700">
              <a:lnSpc>
                <a:spcPct val="100000"/>
              </a:lnSpc>
            </a:pPr>
            <a:endParaRPr lang="fr-FR" sz="3000" dirty="0">
              <a:solidFill>
                <a:srgbClr val="9660A8"/>
              </a:solidFill>
              <a:latin typeface="Trebuchet MS" panose="020B0603020202020204" pitchFamily="34" charset="0"/>
              <a:cs typeface="Century Schoolbook"/>
            </a:endParaRPr>
          </a:p>
          <a:p>
            <a:pPr marL="12700">
              <a:lnSpc>
                <a:spcPct val="100000"/>
              </a:lnSpc>
            </a:pPr>
            <a:r>
              <a:rPr lang="fr-FR" sz="3000" dirty="0" smtClean="0">
                <a:solidFill>
                  <a:srgbClr val="9660A8"/>
                </a:solidFill>
                <a:latin typeface="Trebuchet MS" panose="020B0603020202020204" pitchFamily="34" charset="0"/>
                <a:cs typeface="Century Schoolbook"/>
              </a:rPr>
              <a:t>Les Patients</a:t>
            </a:r>
          </a:p>
          <a:p>
            <a:pPr marL="12700">
              <a:lnSpc>
                <a:spcPct val="100000"/>
              </a:lnSpc>
            </a:pPr>
            <a:endParaRPr sz="3000" dirty="0">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Qui sollicite le D.A.C ?</a:t>
            </a:r>
            <a:endParaRPr dirty="0">
              <a:latin typeface="Trebuchet MS" panose="020B0603020202020204" pitchFamily="34" charset="0"/>
            </a:endParaRPr>
          </a:p>
        </p:txBody>
      </p:sp>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000" l="5747" r="89943"/>
                    </a14:imgEffect>
                  </a14:imgLayer>
                </a14:imgProps>
              </a:ext>
              <a:ext uri="{28A0092B-C50C-407E-A947-70E740481C1C}">
                <a14:useLocalDpi xmlns:a14="http://schemas.microsoft.com/office/drawing/2010/main" val="0"/>
              </a:ext>
            </a:extLst>
          </a:blip>
          <a:srcRect/>
          <a:stretch>
            <a:fillRect/>
          </a:stretch>
        </p:blipFill>
        <p:spPr bwMode="auto">
          <a:xfrm>
            <a:off x="4050145" y="2196081"/>
            <a:ext cx="2795107" cy="361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56" b="90000" l="0" r="99556">
                        <a14:foregroundMark x1="11111" y1="16444" x2="15333" y2="32222"/>
                        <a14:foregroundMark x1="13333" y1="33556" x2="11111" y2="57778"/>
                        <a14:foregroundMark x1="13556" y1="59333" x2="14667" y2="81333"/>
                        <a14:foregroundMark x1="84444" y1="14222" x2="86222" y2="42667"/>
                        <a14:foregroundMark x1="88667" y1="50444" x2="88667" y2="50444"/>
                        <a14:foregroundMark x1="64222" y1="86000" x2="64222" y2="86000"/>
                        <a14:foregroundMark x1="28222" y1="85556" x2="28222" y2="85556"/>
                        <a14:foregroundMark x1="53556" y1="84222" x2="53556" y2="84222"/>
                        <a14:foregroundMark x1="49556" y1="46889" x2="49556" y2="46889"/>
                        <a14:foregroundMark x1="41556" y1="47333" x2="41556" y2="47333"/>
                      </a14:backgroundRemoval>
                    </a14:imgEffect>
                  </a14:imgLayer>
                </a14:imgProps>
              </a:ext>
              <a:ext uri="{28A0092B-C50C-407E-A947-70E740481C1C}">
                <a14:useLocalDpi xmlns:a14="http://schemas.microsoft.com/office/drawing/2010/main" val="0"/>
              </a:ext>
            </a:extLst>
          </a:blip>
          <a:srcRect/>
          <a:stretch>
            <a:fillRect/>
          </a:stretch>
        </p:blipFill>
        <p:spPr bwMode="auto">
          <a:xfrm>
            <a:off x="5784850" y="1860137"/>
            <a:ext cx="42862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89" b="97333" l="9693" r="89835">
                        <a14:foregroundMark x1="56501" y1="16667" x2="56501" y2="16667"/>
                        <a14:foregroundMark x1="60047" y1="2889" x2="60047" y2="2889"/>
                        <a14:foregroundMark x1="60757" y1="43556" x2="60757" y2="43556"/>
                        <a14:foregroundMark x1="32151" y1="46222" x2="32151" y2="46222"/>
                        <a14:foregroundMark x1="26478" y1="37111" x2="26478" y2="37111"/>
                        <a14:foregroundMark x1="56501" y1="73778" x2="56501" y2="73778"/>
                        <a14:foregroundMark x1="68322" y1="73778" x2="68322" y2="73778"/>
                        <a14:foregroundMark x1="50355" y1="21333" x2="50355" y2="21333"/>
                        <a14:foregroundMark x1="63593" y1="20667" x2="63593" y2="20667"/>
                        <a14:foregroundMark x1="76832" y1="93556" x2="76832" y2="93556"/>
                        <a14:foregroundMark x1="52955" y1="97333" x2="52955" y2="97333"/>
                        <a14:foregroundMark x1="56501" y1="6889" x2="56501" y2="6889"/>
                        <a14:foregroundMark x1="43972" y1="8889" x2="43972" y2="8889"/>
                        <a14:foregroundMark x1="67612" y1="7556" x2="67612" y2="7556"/>
                        <a14:foregroundMark x1="49645" y1="20667" x2="49645" y2="20667"/>
                        <a14:foregroundMark x1="48936" y1="14889" x2="48936" y2="14889"/>
                        <a14:foregroundMark x1="50118" y1="18667" x2="50118" y2="18667"/>
                        <a14:foregroundMark x1="61466" y1="34889" x2="61466" y2="34889"/>
                        <a14:foregroundMark x1="56028" y1="36000" x2="56028" y2="36000"/>
                        <a14:foregroundMark x1="42317" y1="45333" x2="42317" y2="45333"/>
                        <a14:foregroundMark x1="40189" y1="44889" x2="40189" y2="44889"/>
                        <a14:foregroundMark x1="74468" y1="46667" x2="74468" y2="46667"/>
                        <a14:foregroundMark x1="53191" y1="12444" x2="53191" y2="12444"/>
                        <a14:foregroundMark x1="52482" y1="6000" x2="52482" y2="6000"/>
                      </a14:backgroundRemoval>
                    </a14:imgEffect>
                  </a14:imgLayer>
                </a14:imgProps>
              </a:ext>
              <a:ext uri="{28A0092B-C50C-407E-A947-70E740481C1C}">
                <a14:useLocalDpi xmlns:a14="http://schemas.microsoft.com/office/drawing/2010/main" val="0"/>
              </a:ext>
            </a:extLst>
          </a:blip>
          <a:srcRect/>
          <a:stretch>
            <a:fillRect/>
          </a:stretch>
        </p:blipFill>
        <p:spPr bwMode="auto">
          <a:xfrm>
            <a:off x="5695483" y="3596728"/>
            <a:ext cx="2014538"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778" b="90000" l="9836" r="89754">
                        <a14:foregroundMark x1="70902" y1="88444" x2="70902" y2="88444"/>
                        <a14:foregroundMark x1="36885" y1="5778" x2="36885" y2="5778"/>
                      </a14:backgroundRemoval>
                    </a14:imgEffect>
                  </a14:imgLayer>
                </a14:imgProps>
              </a:ext>
              <a:ext uri="{28A0092B-C50C-407E-A947-70E740481C1C}">
                <a14:useLocalDpi xmlns:a14="http://schemas.microsoft.com/office/drawing/2010/main" val="0"/>
              </a:ext>
            </a:extLst>
          </a:blip>
          <a:srcRect/>
          <a:stretch>
            <a:fillRect/>
          </a:stretch>
        </p:blipFill>
        <p:spPr bwMode="auto">
          <a:xfrm>
            <a:off x="7921625" y="2333005"/>
            <a:ext cx="1987617" cy="366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11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98500" y="1876425"/>
            <a:ext cx="9044800" cy="4431983"/>
          </a:xfrm>
        </p:spPr>
        <p:txBody>
          <a:bodyPr/>
          <a:lstStyle/>
          <a:p>
            <a:r>
              <a:rPr lang="fr-FR" sz="2800" kern="1200" dirty="0"/>
              <a:t>Personne en situation de </a:t>
            </a:r>
            <a:r>
              <a:rPr lang="fr-FR" sz="2800" kern="1200" dirty="0" smtClean="0"/>
              <a:t>handicap</a:t>
            </a:r>
          </a:p>
          <a:p>
            <a:r>
              <a:rPr lang="fr-FR" sz="2800" kern="1200" dirty="0"/>
              <a:t>	</a:t>
            </a:r>
            <a:r>
              <a:rPr lang="fr-FR" sz="2800" kern="1200" dirty="0" smtClean="0"/>
              <a:t>tout âge, tout handicap</a:t>
            </a:r>
          </a:p>
          <a:p>
            <a:r>
              <a:rPr lang="fr-FR" sz="2800" kern="1200" dirty="0"/>
              <a:t>	</a:t>
            </a:r>
            <a:r>
              <a:rPr lang="fr-FR" sz="2800" kern="1200" dirty="0" smtClean="0"/>
              <a:t>pas de nécessité de notification MDPH</a:t>
            </a:r>
            <a:endParaRPr lang="fr-FR" sz="2800" kern="1200" dirty="0"/>
          </a:p>
          <a:p>
            <a:r>
              <a:rPr lang="fr-FR" sz="2800" kern="1200" dirty="0"/>
              <a:t>Aidant</a:t>
            </a:r>
          </a:p>
          <a:p>
            <a:endParaRPr lang="fr-FR" sz="2800" kern="1200" dirty="0" smtClean="0"/>
          </a:p>
          <a:p>
            <a:endParaRPr lang="fr-FR" sz="2800" kern="1200" dirty="0"/>
          </a:p>
          <a:p>
            <a:r>
              <a:rPr lang="fr-FR" sz="2800" kern="1200" dirty="0" smtClean="0"/>
              <a:t>Partenaires</a:t>
            </a:r>
            <a:endParaRPr lang="fr-FR" sz="2800" kern="1200" dirty="0"/>
          </a:p>
          <a:p>
            <a:r>
              <a:rPr lang="fr-FR" sz="2800" kern="1200" dirty="0"/>
              <a:t>Soutien situation </a:t>
            </a:r>
            <a:r>
              <a:rPr lang="fr-FR" sz="2800" kern="1200" dirty="0" smtClean="0"/>
              <a:t>PAG </a:t>
            </a:r>
            <a:endParaRPr lang="fr-FR" sz="2800" kern="1200" dirty="0"/>
          </a:p>
          <a:p>
            <a:r>
              <a:rPr lang="fr-FR" sz="2800" kern="1200" dirty="0" smtClean="0"/>
              <a:t>(Sollicitation ARS)</a:t>
            </a:r>
            <a:endParaRPr lang="fr-FR" sz="2800" kern="1200" dirty="0"/>
          </a:p>
          <a:p>
            <a:endParaRPr lang="fr-FR" dirty="0"/>
          </a:p>
          <a:p>
            <a:endParaRPr lang="fr-FR" dirty="0" smtClean="0"/>
          </a:p>
        </p:txBody>
      </p:sp>
      <p:pic>
        <p:nvPicPr>
          <p:cNvPr id="4" name="Image 3" descr="image001">
            <a:extLst>
              <a:ext uri="{FF2B5EF4-FFF2-40B4-BE49-F238E27FC236}">
                <a16:creationId xmlns:a16="http://schemas.microsoft.com/office/drawing/2014/main" xmlns="" id="{FD87E510-4747-48F8-8383-A338CF0B1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23825"/>
            <a:ext cx="3633959" cy="128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a:extLst>
              <a:ext uri="{FF2B5EF4-FFF2-40B4-BE49-F238E27FC236}">
                <a16:creationId xmlns:a16="http://schemas.microsoft.com/office/drawing/2014/main" xmlns="" id="{663FC871-F58B-42A5-914D-61E6042F622B}"/>
              </a:ext>
            </a:extLst>
          </p:cNvPr>
          <p:cNvSpPr txBox="1">
            <a:spLocks/>
          </p:cNvSpPr>
          <p:nvPr/>
        </p:nvSpPr>
        <p:spPr>
          <a:xfrm>
            <a:off x="3811759" y="203672"/>
            <a:ext cx="6559315" cy="1003494"/>
          </a:xfrm>
          <a:prstGeom prst="rect">
            <a:avLst/>
          </a:prstGeom>
        </p:spPr>
        <p:txBody>
          <a:bodyPr vert="horz" lIns="80201" tIns="40100" rIns="80201" bIns="4010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421" dirty="0">
                <a:solidFill>
                  <a:schemeClr val="accent1"/>
                </a:solidFill>
                <a:effectLst>
                  <a:outerShdw blurRad="38100" dist="38100" dir="2700000" algn="tl">
                    <a:srgbClr val="000000">
                      <a:alpha val="43137"/>
                    </a:srgbClr>
                  </a:outerShdw>
                </a:effectLst>
              </a:rPr>
              <a:t/>
            </a:r>
            <a:br>
              <a:rPr lang="fr-FR" sz="3421" dirty="0">
                <a:solidFill>
                  <a:schemeClr val="accent1"/>
                </a:solidFill>
                <a:effectLst>
                  <a:outerShdw blurRad="38100" dist="38100" dir="2700000" algn="tl">
                    <a:srgbClr val="000000">
                      <a:alpha val="43137"/>
                    </a:srgbClr>
                  </a:outerShdw>
                </a:effectLst>
              </a:rPr>
            </a:br>
            <a:r>
              <a:rPr lang="fr-FR" sz="3421" dirty="0" smtClean="0">
                <a:solidFill>
                  <a:schemeClr val="accent1"/>
                </a:solidFill>
                <a:effectLst>
                  <a:outerShdw blurRad="38100" dist="38100" dir="2700000" algn="tl">
                    <a:srgbClr val="000000">
                      <a:alpha val="43137"/>
                    </a:srgbClr>
                  </a:outerShdw>
                </a:effectLst>
              </a:rPr>
              <a:t>				</a:t>
            </a:r>
            <a:r>
              <a:rPr lang="fr-FR" sz="5300" b="1" dirty="0" smtClean="0">
                <a:solidFill>
                  <a:srgbClr val="B5D55C"/>
                </a:solidFill>
                <a:latin typeface="Century Schoolbook"/>
                <a:cs typeface="Century Schoolbook"/>
              </a:rPr>
              <a:t>… pour qu</a:t>
            </a:r>
            <a:r>
              <a:rPr lang="fr-FR" sz="5300" b="1" dirty="0">
                <a:solidFill>
                  <a:srgbClr val="B5D55C"/>
                </a:solidFill>
                <a:latin typeface="Century Schoolbook"/>
                <a:cs typeface="Century Schoolbook"/>
              </a:rPr>
              <a:t>i</a:t>
            </a:r>
            <a:r>
              <a:rPr lang="fr-FR" sz="4400" b="1" dirty="0">
                <a:solidFill>
                  <a:srgbClr val="B5D55C"/>
                </a:solidFill>
                <a:latin typeface="Century Schoolbook"/>
                <a:cs typeface="Century Schoolbook"/>
              </a:rPr>
              <a:t>?</a:t>
            </a:r>
            <a:r>
              <a:rPr lang="fr-FR" sz="5263" dirty="0"/>
              <a:t/>
            </a:r>
            <a:br>
              <a:rPr lang="fr-FR" sz="5263" dirty="0"/>
            </a:br>
            <a:endParaRPr lang="fr-FR" sz="5263" dirty="0"/>
          </a:p>
        </p:txBody>
      </p:sp>
      <p:sp>
        <p:nvSpPr>
          <p:cNvPr id="8" name="ZoneTexte 7"/>
          <p:cNvSpPr txBox="1"/>
          <p:nvPr/>
        </p:nvSpPr>
        <p:spPr>
          <a:xfrm>
            <a:off x="7327900" y="2181225"/>
            <a:ext cx="32766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Depuis le 01 janvier 22 :</a:t>
            </a:r>
          </a:p>
          <a:p>
            <a:r>
              <a:rPr lang="fr-FR" b="1" dirty="0" smtClean="0"/>
              <a:t>433 appels, dont 18 % pris en charge en Savoie</a:t>
            </a:r>
          </a:p>
        </p:txBody>
      </p:sp>
      <p:sp>
        <p:nvSpPr>
          <p:cNvPr id="9" name="ZoneTexte 8"/>
          <p:cNvSpPr txBox="1"/>
          <p:nvPr/>
        </p:nvSpPr>
        <p:spPr>
          <a:xfrm>
            <a:off x="4356100" y="4314825"/>
            <a:ext cx="3733800" cy="31393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b="1" dirty="0" smtClean="0"/>
              <a:t>12 situations partenaires suivis en 2022  </a:t>
            </a:r>
          </a:p>
          <a:p>
            <a:r>
              <a:rPr lang="fr-FR" b="1" dirty="0"/>
              <a:t>	</a:t>
            </a:r>
            <a:r>
              <a:rPr lang="fr-FR" b="1" dirty="0" smtClean="0"/>
              <a:t>SAVS</a:t>
            </a:r>
          </a:p>
          <a:p>
            <a:r>
              <a:rPr lang="fr-FR" b="1" dirty="0"/>
              <a:t>	</a:t>
            </a:r>
            <a:r>
              <a:rPr lang="fr-FR" b="1" dirty="0" smtClean="0"/>
              <a:t>référent PA/PH</a:t>
            </a:r>
          </a:p>
          <a:p>
            <a:r>
              <a:rPr lang="fr-FR" b="1" dirty="0"/>
              <a:t>	</a:t>
            </a:r>
            <a:r>
              <a:rPr lang="fr-FR" b="1" dirty="0" smtClean="0"/>
              <a:t>EJF</a:t>
            </a:r>
          </a:p>
          <a:p>
            <a:r>
              <a:rPr lang="fr-FR" b="1" dirty="0"/>
              <a:t>	</a:t>
            </a:r>
            <a:r>
              <a:rPr lang="fr-FR" b="1" dirty="0" smtClean="0"/>
              <a:t>MRSS</a:t>
            </a:r>
          </a:p>
          <a:p>
            <a:r>
              <a:rPr lang="fr-FR" b="1" dirty="0"/>
              <a:t>	</a:t>
            </a:r>
            <a:r>
              <a:rPr lang="fr-FR" b="1" dirty="0" smtClean="0"/>
              <a:t>Association gestionnaire</a:t>
            </a:r>
          </a:p>
          <a:p>
            <a:endParaRPr lang="fr-FR" b="1" dirty="0"/>
          </a:p>
          <a:p>
            <a:r>
              <a:rPr lang="fr-FR" b="1" dirty="0" smtClean="0"/>
              <a:t>3 situations PAG</a:t>
            </a:r>
          </a:p>
          <a:p>
            <a:endParaRPr lang="fr-FR" b="1" dirty="0"/>
          </a:p>
          <a:p>
            <a:r>
              <a:rPr lang="fr-FR" b="1" dirty="0" smtClean="0"/>
              <a:t>1 situation ARS</a:t>
            </a:r>
          </a:p>
        </p:txBody>
      </p:sp>
    </p:spTree>
    <p:extLst>
      <p:ext uri="{BB962C8B-B14F-4D97-AF65-F5344CB8AC3E}">
        <p14:creationId xmlns:p14="http://schemas.microsoft.com/office/powerpoint/2010/main" val="3998663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12648" y="2409825"/>
            <a:ext cx="9246801" cy="3336811"/>
          </a:xfrm>
          <a:prstGeom prst="rect">
            <a:avLst/>
          </a:prstGeom>
        </p:spPr>
        <p:txBody>
          <a:bodyPr vert="horz" wrap="square" lIns="0" tIns="12700" rIns="0" bIns="0" rtlCol="0">
            <a:spAutoFit/>
          </a:bodyPr>
          <a:lstStyle/>
          <a:p>
            <a:pPr marL="12700">
              <a:lnSpc>
                <a:spcPct val="100000"/>
              </a:lnSpc>
            </a:pPr>
            <a:r>
              <a:rPr lang="fr-FR" sz="3200" b="1" dirty="0">
                <a:solidFill>
                  <a:srgbClr val="7030A0"/>
                </a:solidFill>
                <a:sym typeface="Wingdings 2"/>
              </a:rPr>
              <a:t></a:t>
            </a:r>
            <a:r>
              <a:rPr lang="fr-FR" sz="2800" b="1" dirty="0">
                <a:solidFill>
                  <a:srgbClr val="92D050"/>
                </a:solidFill>
                <a:sym typeface="Wingdings 2"/>
              </a:rPr>
              <a:t> </a:t>
            </a:r>
            <a:r>
              <a:rPr lang="fr-FR" sz="2800" b="1" dirty="0" smtClean="0">
                <a:solidFill>
                  <a:srgbClr val="92D050"/>
                </a:solidFill>
                <a:sym typeface="Wingdings 2"/>
              </a:rPr>
              <a:t>	</a:t>
            </a:r>
            <a:r>
              <a:rPr lang="fr-FR" sz="3000" dirty="0" smtClean="0">
                <a:solidFill>
                  <a:srgbClr val="9660A8"/>
                </a:solidFill>
                <a:latin typeface="Trebuchet MS" panose="020B0603020202020204" pitchFamily="34" charset="0"/>
                <a:cs typeface="Century Schoolbook"/>
              </a:rPr>
              <a:t>Information, conseil et orientation</a:t>
            </a:r>
          </a:p>
          <a:p>
            <a:pPr marL="12700">
              <a:lnSpc>
                <a:spcPct val="100000"/>
              </a:lnSpc>
            </a:pPr>
            <a:endParaRPr lang="fr-FR" sz="3000" dirty="0">
              <a:solidFill>
                <a:srgbClr val="9660A8"/>
              </a:solidFill>
              <a:latin typeface="Trebuchet MS" panose="020B0603020202020204" pitchFamily="34" charset="0"/>
              <a:cs typeface="Century Schoolbook"/>
            </a:endParaRPr>
          </a:p>
          <a:p>
            <a:pPr marL="12700">
              <a:lnSpc>
                <a:spcPct val="100000"/>
              </a:lnSpc>
            </a:pPr>
            <a:r>
              <a:rPr lang="fr-FR" sz="3200" b="1" dirty="0">
                <a:solidFill>
                  <a:srgbClr val="7030A0"/>
                </a:solidFill>
                <a:sym typeface="Wingdings 2"/>
              </a:rPr>
              <a:t></a:t>
            </a:r>
            <a:r>
              <a:rPr lang="fr-FR" sz="2800" b="1" dirty="0">
                <a:solidFill>
                  <a:srgbClr val="92D050"/>
                </a:solidFill>
                <a:sym typeface="Wingdings 2"/>
              </a:rPr>
              <a:t> </a:t>
            </a:r>
            <a:r>
              <a:rPr lang="fr-FR" sz="2800" b="1" dirty="0" smtClean="0">
                <a:solidFill>
                  <a:srgbClr val="92D050"/>
                </a:solidFill>
                <a:sym typeface="Wingdings 2"/>
              </a:rPr>
              <a:t>	</a:t>
            </a:r>
            <a:r>
              <a:rPr lang="fr-FR" sz="3000" dirty="0" smtClean="0">
                <a:solidFill>
                  <a:srgbClr val="9660A8"/>
                </a:solidFill>
                <a:latin typeface="Trebuchet MS" panose="020B0603020202020204" pitchFamily="34" charset="0"/>
                <a:cs typeface="Century Schoolbook"/>
              </a:rPr>
              <a:t>Appui à la coordination et accompagnement des 	parcours de santé</a:t>
            </a:r>
          </a:p>
          <a:p>
            <a:pPr marL="12700">
              <a:lnSpc>
                <a:spcPct val="100000"/>
              </a:lnSpc>
            </a:pPr>
            <a:endParaRPr lang="fr-FR" sz="3000" dirty="0">
              <a:solidFill>
                <a:srgbClr val="9660A8"/>
              </a:solidFill>
              <a:latin typeface="Trebuchet MS" panose="020B0603020202020204" pitchFamily="34" charset="0"/>
              <a:cs typeface="Century Schoolbook"/>
            </a:endParaRPr>
          </a:p>
          <a:p>
            <a:pPr marL="12700"/>
            <a:r>
              <a:rPr lang="fr-FR" sz="3200" b="1" dirty="0" smtClean="0">
                <a:solidFill>
                  <a:srgbClr val="7030A0"/>
                </a:solidFill>
                <a:sym typeface="Wingdings 2"/>
              </a:rPr>
              <a:t></a:t>
            </a:r>
            <a:r>
              <a:rPr lang="fr-FR" sz="3200" b="1" dirty="0" smtClean="0">
                <a:sym typeface="Wingdings 2"/>
              </a:rPr>
              <a:t>	</a:t>
            </a:r>
            <a:r>
              <a:rPr lang="fr-FR" sz="3000" dirty="0" smtClean="0">
                <a:solidFill>
                  <a:srgbClr val="9660A8"/>
                </a:solidFill>
                <a:latin typeface="Trebuchet MS" panose="020B0603020202020204" pitchFamily="34" charset="0"/>
                <a:cs typeface="Century Schoolbook"/>
              </a:rPr>
              <a:t>Participation à l’animation territoriale</a:t>
            </a:r>
          </a:p>
          <a:p>
            <a:pPr marL="12700">
              <a:lnSpc>
                <a:spcPct val="100000"/>
              </a:lnSpc>
            </a:pPr>
            <a:endParaRPr sz="3000" dirty="0">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Pourquoi solliciter le D.A.C?</a:t>
            </a:r>
            <a:endParaRPr dirty="0">
              <a:latin typeface="Trebuchet MS" panose="020B0603020202020204" pitchFamily="34" charset="0"/>
            </a:endParaRPr>
          </a:p>
        </p:txBody>
      </p:sp>
    </p:spTree>
    <p:extLst>
      <p:ext uri="{BB962C8B-B14F-4D97-AF65-F5344CB8AC3E}">
        <p14:creationId xmlns:p14="http://schemas.microsoft.com/office/powerpoint/2010/main" val="334912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03700" y="534596"/>
            <a:ext cx="5619940" cy="461665"/>
          </a:xfrm>
        </p:spPr>
        <p:txBody>
          <a:bodyPr/>
          <a:lstStyle/>
          <a:p>
            <a:r>
              <a:rPr lang="fr-FR" dirty="0" smtClean="0"/>
              <a:t>                           …pourquoi?</a:t>
            </a:r>
            <a:endParaRPr lang="fr-FR" dirty="0"/>
          </a:p>
        </p:txBody>
      </p:sp>
      <p:sp>
        <p:nvSpPr>
          <p:cNvPr id="3" name="Espace réservé du texte 2"/>
          <p:cNvSpPr>
            <a:spLocks noGrp="1"/>
          </p:cNvSpPr>
          <p:nvPr>
            <p:ph type="body" idx="1"/>
          </p:nvPr>
        </p:nvSpPr>
        <p:spPr>
          <a:xfrm>
            <a:off x="2984500" y="3524117"/>
            <a:ext cx="7543800" cy="3877985"/>
          </a:xfrm>
        </p:spPr>
        <p:style>
          <a:lnRef idx="2">
            <a:schemeClr val="accent3"/>
          </a:lnRef>
          <a:fillRef idx="1">
            <a:schemeClr val="lt1"/>
          </a:fillRef>
          <a:effectRef idx="0">
            <a:schemeClr val="accent3"/>
          </a:effectRef>
          <a:fontRef idx="minor">
            <a:schemeClr val="dk1"/>
          </a:fontRef>
        </p:style>
        <p:txBody>
          <a:bodyPr/>
          <a:lstStyle/>
          <a:p>
            <a:r>
              <a:rPr lang="fr-FR" dirty="0" smtClean="0"/>
              <a:t>Motif d’appel - situations prises en charge en Savoie (données 2022)</a:t>
            </a:r>
          </a:p>
          <a:p>
            <a:r>
              <a:rPr lang="fr-FR" dirty="0"/>
              <a:t>	</a:t>
            </a:r>
            <a:r>
              <a:rPr lang="fr-FR" dirty="0" smtClean="0"/>
              <a:t>	</a:t>
            </a:r>
            <a:r>
              <a:rPr lang="fr-FR" dirty="0"/>
              <a:t>16 soutien psychologique (appel récurrent d’une personne) </a:t>
            </a:r>
            <a:endParaRPr lang="fr-FR" dirty="0" smtClean="0"/>
          </a:p>
          <a:p>
            <a:r>
              <a:rPr lang="fr-FR" dirty="0"/>
              <a:t>	</a:t>
            </a:r>
            <a:r>
              <a:rPr lang="fr-FR" dirty="0" smtClean="0"/>
              <a:t>	11 </a:t>
            </a:r>
            <a:r>
              <a:rPr lang="fr-FR" dirty="0"/>
              <a:t>accompagnement à domicile</a:t>
            </a:r>
          </a:p>
          <a:p>
            <a:r>
              <a:rPr lang="fr-FR" dirty="0" smtClean="0"/>
              <a:t>		9 </a:t>
            </a:r>
            <a:r>
              <a:rPr lang="fr-FR" dirty="0"/>
              <a:t>information administrative</a:t>
            </a:r>
          </a:p>
          <a:p>
            <a:r>
              <a:rPr lang="fr-FR" dirty="0" smtClean="0"/>
              <a:t>		6 </a:t>
            </a:r>
            <a:r>
              <a:rPr lang="fr-FR" dirty="0"/>
              <a:t>autre (logement, transport, livraison de courses…)</a:t>
            </a:r>
          </a:p>
          <a:p>
            <a:r>
              <a:rPr lang="fr-FR" dirty="0"/>
              <a:t>		6 besoin d’accueil en établissement</a:t>
            </a:r>
          </a:p>
          <a:p>
            <a:pPr lvl="4"/>
            <a:r>
              <a:rPr lang="fr-FR" dirty="0"/>
              <a:t>5 </a:t>
            </a:r>
            <a:r>
              <a:rPr lang="fr-FR" dirty="0" smtClean="0"/>
              <a:t>emploi</a:t>
            </a:r>
          </a:p>
          <a:p>
            <a:pPr lvl="4"/>
            <a:r>
              <a:rPr lang="fr-FR" dirty="0" smtClean="0"/>
              <a:t>4 </a:t>
            </a:r>
            <a:r>
              <a:rPr lang="fr-FR" dirty="0"/>
              <a:t>aide aux aidants</a:t>
            </a:r>
          </a:p>
          <a:p>
            <a:r>
              <a:rPr lang="fr-FR" dirty="0" smtClean="0"/>
              <a:t>		3 </a:t>
            </a:r>
            <a:r>
              <a:rPr lang="fr-FR" dirty="0"/>
              <a:t>renseignement </a:t>
            </a:r>
            <a:r>
              <a:rPr lang="fr-FR" dirty="0" err="1"/>
              <a:t>Covid</a:t>
            </a:r>
            <a:endParaRPr lang="fr-FR" dirty="0"/>
          </a:p>
          <a:p>
            <a:r>
              <a:rPr lang="fr-FR" dirty="0"/>
              <a:t>		</a:t>
            </a:r>
            <a:r>
              <a:rPr lang="fr-FR" dirty="0" smtClean="0"/>
              <a:t>3 </a:t>
            </a:r>
            <a:r>
              <a:rPr lang="fr-FR" dirty="0"/>
              <a:t>urgence sanitaire</a:t>
            </a:r>
          </a:p>
          <a:p>
            <a:pPr lvl="4"/>
            <a:r>
              <a:rPr lang="fr-FR" dirty="0"/>
              <a:t>2 accompagnement éducatif</a:t>
            </a:r>
          </a:p>
          <a:p>
            <a:pPr lvl="4"/>
            <a:r>
              <a:rPr lang="fr-FR" dirty="0"/>
              <a:t>2 </a:t>
            </a:r>
            <a:r>
              <a:rPr lang="fr-FR" dirty="0" smtClean="0"/>
              <a:t>abandon</a:t>
            </a:r>
          </a:p>
          <a:p>
            <a:pPr lvl="4"/>
            <a:r>
              <a:rPr lang="fr-FR" dirty="0" smtClean="0"/>
              <a:t>1 accès santé</a:t>
            </a:r>
          </a:p>
          <a:p>
            <a:pPr lvl="4"/>
            <a:r>
              <a:rPr lang="fr-FR" dirty="0" smtClean="0"/>
              <a:t>1 urgence sociale</a:t>
            </a:r>
          </a:p>
        </p:txBody>
      </p:sp>
      <p:pic>
        <p:nvPicPr>
          <p:cNvPr id="4" name="Image 3" descr="image001">
            <a:extLst>
              <a:ext uri="{FF2B5EF4-FFF2-40B4-BE49-F238E27FC236}">
                <a16:creationId xmlns:a16="http://schemas.microsoft.com/office/drawing/2014/main" xmlns="" id="{FD87E510-4747-48F8-8383-A338CF0B1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23825"/>
            <a:ext cx="3633959" cy="128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41300" y="1947472"/>
            <a:ext cx="10287000" cy="1569660"/>
          </a:xfrm>
          <a:prstGeom prst="rect">
            <a:avLst/>
          </a:prstGeom>
          <a:noFill/>
        </p:spPr>
        <p:txBody>
          <a:bodyPr wrap="square" rtlCol="0">
            <a:spAutoFit/>
          </a:bodyPr>
          <a:lstStyle/>
          <a:p>
            <a:pPr marL="342900" indent="-342900">
              <a:buFont typeface="Wingdings" panose="05000000000000000000" pitchFamily="2" charset="2"/>
              <a:buChar char="q"/>
            </a:pPr>
            <a:r>
              <a:rPr lang="fr-FR" sz="2400" dirty="0" smtClean="0"/>
              <a:t>Information et conseil</a:t>
            </a:r>
          </a:p>
          <a:p>
            <a:pPr marL="342900" indent="-342900">
              <a:buFont typeface="Wingdings" panose="05000000000000000000" pitchFamily="2" charset="2"/>
              <a:buChar char="q"/>
            </a:pPr>
            <a:r>
              <a:rPr lang="fr-FR" sz="2400" dirty="0" smtClean="0"/>
              <a:t>Besoin non couvert</a:t>
            </a:r>
          </a:p>
          <a:p>
            <a:pPr marL="342900" indent="-342900">
              <a:buFont typeface="Wingdings" panose="05000000000000000000" pitchFamily="2" charset="2"/>
              <a:buChar char="q"/>
            </a:pPr>
            <a:r>
              <a:rPr lang="fr-FR" sz="2400" dirty="0" smtClean="0"/>
              <a:t>Besoin de relai</a:t>
            </a:r>
          </a:p>
          <a:p>
            <a:pPr marL="342900" indent="-342900">
              <a:buFont typeface="Wingdings" panose="05000000000000000000" pitchFamily="2" charset="2"/>
              <a:buChar char="q"/>
            </a:pPr>
            <a:r>
              <a:rPr lang="fr-FR" sz="2400" dirty="0" smtClean="0"/>
              <a:t>Ressource territoriale</a:t>
            </a:r>
          </a:p>
        </p:txBody>
      </p:sp>
    </p:spTree>
    <p:extLst>
      <p:ext uri="{BB962C8B-B14F-4D97-AF65-F5344CB8AC3E}">
        <p14:creationId xmlns:p14="http://schemas.microsoft.com/office/powerpoint/2010/main" val="11953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2343599" y="876355"/>
            <a:ext cx="6184900" cy="0"/>
          </a:xfrm>
          <a:custGeom>
            <a:avLst/>
            <a:gdLst/>
            <a:ahLst/>
            <a:cxnLst/>
            <a:rect l="l" t="t" r="r" b="b"/>
            <a:pathLst>
              <a:path w="6184900">
                <a:moveTo>
                  <a:pt x="0" y="0"/>
                </a:moveTo>
                <a:lnTo>
                  <a:pt x="6184798" y="0"/>
                </a:lnTo>
              </a:path>
            </a:pathLst>
          </a:custGeom>
          <a:ln w="12700">
            <a:solidFill>
              <a:srgbClr val="B5D55C"/>
            </a:solidFill>
          </a:ln>
        </p:spPr>
        <p:txBody>
          <a:bodyPr wrap="square" lIns="0" tIns="0" rIns="0" bIns="0" rtlCol="0"/>
          <a:lstStyle/>
          <a:p>
            <a:endParaRPr dirty="0"/>
          </a:p>
        </p:txBody>
      </p:sp>
      <p:sp>
        <p:nvSpPr>
          <p:cNvPr id="27" name="object 6">
            <a:extLst>
              <a:ext uri="{FF2B5EF4-FFF2-40B4-BE49-F238E27FC236}">
                <a16:creationId xmlns:a16="http://schemas.microsoft.com/office/drawing/2014/main" xmlns="" id="{15C81AD3-D738-44E4-B646-E4B8A15B16E4}"/>
              </a:ext>
            </a:extLst>
          </p:cNvPr>
          <p:cNvSpPr txBox="1"/>
          <p:nvPr/>
        </p:nvSpPr>
        <p:spPr>
          <a:xfrm>
            <a:off x="812648" y="1114425"/>
            <a:ext cx="9246801" cy="3706143"/>
          </a:xfrm>
          <a:prstGeom prst="rect">
            <a:avLst/>
          </a:prstGeom>
        </p:spPr>
        <p:txBody>
          <a:bodyPr vert="horz" wrap="square" lIns="0" tIns="12700" rIns="0" bIns="0" rtlCol="0">
            <a:spAutoFit/>
          </a:bodyPr>
          <a:lstStyle/>
          <a:p>
            <a:pPr marL="12700">
              <a:lnSpc>
                <a:spcPct val="100000"/>
              </a:lnSpc>
            </a:pPr>
            <a:r>
              <a:rPr lang="fr-FR" sz="3000" dirty="0" smtClean="0">
                <a:solidFill>
                  <a:srgbClr val="9660A8"/>
                </a:solidFill>
                <a:latin typeface="Trebuchet MS" panose="020B0603020202020204" pitchFamily="34" charset="0"/>
                <a:cs typeface="Century Schoolbook"/>
              </a:rPr>
              <a:t>Des équipes pluridisciplinaires territorialisées</a:t>
            </a:r>
          </a:p>
          <a:p>
            <a:pPr marL="12700">
              <a:lnSpc>
                <a:spcPct val="100000"/>
              </a:lnSpc>
            </a:pPr>
            <a:r>
              <a:rPr lang="fr-FR" sz="3000" i="1" dirty="0" smtClean="0">
                <a:solidFill>
                  <a:srgbClr val="9660A8"/>
                </a:solidFill>
                <a:latin typeface="Trebuchet MS" panose="020B0603020202020204" pitchFamily="34" charset="0"/>
                <a:cs typeface="Century Schoolbook"/>
              </a:rPr>
              <a:t>12 Référentes de parcours de santé complexe</a:t>
            </a:r>
          </a:p>
          <a:p>
            <a:pPr marL="12700">
              <a:lnSpc>
                <a:spcPct val="100000"/>
              </a:lnSpc>
            </a:pPr>
            <a:r>
              <a:rPr lang="fr-FR" sz="3000" i="1" dirty="0" smtClean="0">
                <a:solidFill>
                  <a:srgbClr val="9660A8"/>
                </a:solidFill>
                <a:latin typeface="Trebuchet MS" panose="020B0603020202020204" pitchFamily="34" charset="0"/>
                <a:cs typeface="Century Schoolbook"/>
              </a:rPr>
              <a:t>2 assistantes de coordination</a:t>
            </a:r>
          </a:p>
          <a:p>
            <a:pPr marL="12700">
              <a:lnSpc>
                <a:spcPct val="100000"/>
              </a:lnSpc>
            </a:pPr>
            <a:endParaRPr lang="fr-FR" sz="3000" dirty="0" smtClean="0">
              <a:solidFill>
                <a:srgbClr val="9660A8"/>
              </a:solidFill>
              <a:latin typeface="Trebuchet MS" panose="020B0603020202020204" pitchFamily="34" charset="0"/>
              <a:cs typeface="Century Schoolbook"/>
            </a:endParaRPr>
          </a:p>
          <a:p>
            <a:pPr marL="12700">
              <a:lnSpc>
                <a:spcPct val="100000"/>
              </a:lnSpc>
            </a:pPr>
            <a:r>
              <a:rPr lang="fr-FR" sz="3000" dirty="0" smtClean="0">
                <a:solidFill>
                  <a:srgbClr val="9660A8"/>
                </a:solidFill>
                <a:latin typeface="Trebuchet MS" panose="020B0603020202020204" pitchFamily="34" charset="0"/>
                <a:cs typeface="Century Schoolbook"/>
              </a:rPr>
              <a:t>Des professionnels ressources</a:t>
            </a:r>
          </a:p>
          <a:p>
            <a:pPr marL="12700">
              <a:lnSpc>
                <a:spcPct val="100000"/>
              </a:lnSpc>
            </a:pPr>
            <a:r>
              <a:rPr lang="fr-FR" sz="3000" i="1" dirty="0" smtClean="0">
                <a:solidFill>
                  <a:srgbClr val="9660A8"/>
                </a:solidFill>
                <a:latin typeface="Trebuchet MS" panose="020B0603020202020204" pitchFamily="34" charset="0"/>
                <a:cs typeface="Century Schoolbook"/>
              </a:rPr>
              <a:t>Médecin, Psychologue, Diététicienne, EAPA</a:t>
            </a:r>
          </a:p>
          <a:p>
            <a:pPr marL="12700">
              <a:lnSpc>
                <a:spcPct val="100000"/>
              </a:lnSpc>
            </a:pPr>
            <a:endParaRPr lang="fr-FR" sz="3000" dirty="0">
              <a:solidFill>
                <a:srgbClr val="9660A8"/>
              </a:solidFill>
              <a:latin typeface="Trebuchet MS" panose="020B0603020202020204" pitchFamily="34" charset="0"/>
              <a:cs typeface="Century Schoolbook"/>
            </a:endParaRPr>
          </a:p>
          <a:p>
            <a:pPr marL="12700">
              <a:lnSpc>
                <a:spcPct val="100000"/>
              </a:lnSpc>
            </a:pPr>
            <a:r>
              <a:rPr lang="fr-FR" sz="3000" dirty="0" smtClean="0">
                <a:solidFill>
                  <a:srgbClr val="9660A8"/>
                </a:solidFill>
                <a:latin typeface="Trebuchet MS" panose="020B0603020202020204" pitchFamily="34" charset="0"/>
                <a:cs typeface="Century Schoolbook"/>
              </a:rPr>
              <a:t>Une vocation départementale</a:t>
            </a:r>
            <a:endParaRPr sz="3000" dirty="0">
              <a:latin typeface="Trebuchet MS" panose="020B0603020202020204" pitchFamily="34" charset="0"/>
              <a:cs typeface="Century Schoolbook"/>
            </a:endParaRPr>
          </a:p>
        </p:txBody>
      </p:sp>
      <p:sp>
        <p:nvSpPr>
          <p:cNvPr id="2" name="object 2"/>
          <p:cNvSpPr txBox="1">
            <a:spLocks noGrp="1"/>
          </p:cNvSpPr>
          <p:nvPr>
            <p:ph type="title"/>
          </p:nvPr>
        </p:nvSpPr>
        <p:spPr>
          <a:xfrm>
            <a:off x="393700" y="345722"/>
            <a:ext cx="10210800" cy="474489"/>
          </a:xfrm>
          <a:prstGeom prst="rect">
            <a:avLst/>
          </a:prstGeom>
        </p:spPr>
        <p:txBody>
          <a:bodyPr vert="horz" wrap="square" lIns="0" tIns="12700" rIns="0" bIns="0" rtlCol="0">
            <a:spAutoFit/>
          </a:bodyPr>
          <a:lstStyle/>
          <a:p>
            <a:pPr marL="12700" algn="ctr">
              <a:lnSpc>
                <a:spcPct val="100000"/>
              </a:lnSpc>
              <a:spcBef>
                <a:spcPts val="100"/>
              </a:spcBef>
            </a:pPr>
            <a:r>
              <a:rPr lang="fr-FR" dirty="0" smtClean="0">
                <a:latin typeface="Trebuchet MS" panose="020B0603020202020204" pitchFamily="34" charset="0"/>
              </a:rPr>
              <a:t>La réponse aux sollicitations</a:t>
            </a:r>
            <a:endParaRPr dirty="0">
              <a:latin typeface="Trebuchet MS" panose="020B0603020202020204" pitchFamily="34" charset="0"/>
            </a:endParaRPr>
          </a:p>
        </p:txBody>
      </p:sp>
      <p:pic>
        <p:nvPicPr>
          <p:cNvPr id="102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3" b="96852" l="17344" r="85208"/>
                    </a14:imgEffect>
                  </a14:imgLayer>
                </a14:imgProps>
              </a:ext>
              <a:ext uri="{28A0092B-C50C-407E-A947-70E740481C1C}">
                <a14:useLocalDpi xmlns:a14="http://schemas.microsoft.com/office/drawing/2010/main" val="0"/>
              </a:ext>
            </a:extLst>
          </a:blip>
          <a:srcRect/>
          <a:stretch>
            <a:fillRect/>
          </a:stretch>
        </p:blipFill>
        <p:spPr bwMode="auto">
          <a:xfrm>
            <a:off x="4441093" y="3669506"/>
            <a:ext cx="6921500" cy="389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806298" y="4885194"/>
            <a:ext cx="4623400" cy="2677656"/>
          </a:xfrm>
          <a:prstGeom prst="rect">
            <a:avLst/>
          </a:prstGeom>
          <a:noFill/>
        </p:spPr>
        <p:txBody>
          <a:bodyPr wrap="square" rtlCol="0">
            <a:spAutoFit/>
          </a:bodyPr>
          <a:lstStyle/>
          <a:p>
            <a:r>
              <a:rPr lang="fr-FR" sz="2400" dirty="0">
                <a:solidFill>
                  <a:srgbClr val="9660A8"/>
                </a:solidFill>
                <a:latin typeface="Trebuchet MS" panose="020B0603020202020204" pitchFamily="34" charset="0"/>
                <a:cs typeface="Century Schoolbook"/>
              </a:rPr>
              <a:t>Les RPSC de votre territoire :</a:t>
            </a:r>
          </a:p>
          <a:p>
            <a:r>
              <a:rPr lang="fr-FR" sz="2400" dirty="0" smtClean="0">
                <a:solidFill>
                  <a:srgbClr val="9660A8"/>
                </a:solidFill>
                <a:latin typeface="Trebuchet MS" panose="020B0603020202020204" pitchFamily="34" charset="0"/>
                <a:cs typeface="Century Schoolbook"/>
              </a:rPr>
              <a:t>Sabine CHAUMONT</a:t>
            </a:r>
          </a:p>
          <a:p>
            <a:r>
              <a:rPr lang="fr-FR" sz="2400" dirty="0" smtClean="0">
                <a:solidFill>
                  <a:srgbClr val="9660A8"/>
                </a:solidFill>
                <a:latin typeface="Trebuchet MS" panose="020B0603020202020204" pitchFamily="34" charset="0"/>
                <a:cs typeface="Century Schoolbook"/>
              </a:rPr>
              <a:t>Anne-Laure MERCIER</a:t>
            </a:r>
          </a:p>
          <a:p>
            <a:r>
              <a:rPr lang="fr-FR" sz="2400" dirty="0" smtClean="0">
                <a:solidFill>
                  <a:srgbClr val="9660A8"/>
                </a:solidFill>
                <a:latin typeface="Trebuchet MS" panose="020B0603020202020204" pitchFamily="34" charset="0"/>
                <a:cs typeface="Century Schoolbook"/>
              </a:rPr>
              <a:t>Cécilia SIBUET-BIZET</a:t>
            </a:r>
            <a:endParaRPr lang="fr-FR" sz="2400" dirty="0">
              <a:solidFill>
                <a:srgbClr val="9660A8"/>
              </a:solidFill>
              <a:latin typeface="Trebuchet MS" panose="020B0603020202020204" pitchFamily="34" charset="0"/>
              <a:cs typeface="Century Schoolbook"/>
            </a:endParaRPr>
          </a:p>
          <a:p>
            <a:endParaRPr lang="fr-FR" sz="2400" dirty="0">
              <a:solidFill>
                <a:srgbClr val="9660A8"/>
              </a:solidFill>
              <a:latin typeface="Trebuchet MS" panose="020B0603020202020204" pitchFamily="34" charset="0"/>
              <a:cs typeface="Century Schoolbook"/>
            </a:endParaRPr>
          </a:p>
          <a:p>
            <a:r>
              <a:rPr lang="fr-FR" sz="2400" dirty="0">
                <a:solidFill>
                  <a:srgbClr val="9660A8"/>
                </a:solidFill>
                <a:latin typeface="Trebuchet MS" panose="020B0603020202020204" pitchFamily="34" charset="0"/>
                <a:cs typeface="Century Schoolbook"/>
              </a:rPr>
              <a:t>L’Assistante de Coordination</a:t>
            </a:r>
          </a:p>
          <a:p>
            <a:r>
              <a:rPr lang="fr-FR" sz="2400" dirty="0" smtClean="0">
                <a:solidFill>
                  <a:srgbClr val="9660A8"/>
                </a:solidFill>
                <a:latin typeface="Trebuchet MS" panose="020B0603020202020204" pitchFamily="34" charset="0"/>
                <a:cs typeface="Century Schoolbook"/>
              </a:rPr>
              <a:t>Malvina CANTON</a:t>
            </a:r>
            <a:endParaRPr lang="fr-FR" sz="2400" dirty="0">
              <a:solidFill>
                <a:srgbClr val="9660A8"/>
              </a:solidFill>
              <a:latin typeface="Trebuchet MS" panose="020B0603020202020204" pitchFamily="34" charset="0"/>
              <a:cs typeface="Century Schoolbook"/>
            </a:endParaRPr>
          </a:p>
        </p:txBody>
      </p:sp>
    </p:spTree>
    <p:extLst>
      <p:ext uri="{BB962C8B-B14F-4D97-AF65-F5344CB8AC3E}">
        <p14:creationId xmlns:p14="http://schemas.microsoft.com/office/powerpoint/2010/main" val="940923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1629</TotalTime>
  <Words>1333</Words>
  <Application>Microsoft Office PowerPoint</Application>
  <PresentationFormat>Personnalisé</PresentationFormat>
  <Paragraphs>311</Paragraphs>
  <Slides>27</Slides>
  <Notes>15</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Office Theme</vt:lpstr>
      <vt:lpstr>Présentation    06/10/2022</vt:lpstr>
      <vt:lpstr>Les services et dispositifs de la MRSS</vt:lpstr>
      <vt:lpstr>Le Dispositif d’Appui à la Coordination de Savoie</vt:lpstr>
      <vt:lpstr>Présentation PowerPoint</vt:lpstr>
      <vt:lpstr>Qui sollicite le D.A.C ?</vt:lpstr>
      <vt:lpstr>Présentation PowerPoint</vt:lpstr>
      <vt:lpstr>Pourquoi solliciter le D.A.C?</vt:lpstr>
      <vt:lpstr>                           …pourquoi?</vt:lpstr>
      <vt:lpstr>La réponse aux sollicitations</vt:lpstr>
      <vt:lpstr>Présentation PowerPoint</vt:lpstr>
      <vt:lpstr>Nos modalités d’intervention</vt:lpstr>
      <vt:lpstr>  ….comment?  </vt:lpstr>
      <vt:lpstr>Nos outils</vt:lpstr>
      <vt:lpstr>Présentation PowerPoint</vt:lpstr>
      <vt:lpstr>Nos limites</vt:lpstr>
      <vt:lpstr>Présentation PowerPoint</vt:lpstr>
      <vt:lpstr>Les sollicitations - Exemples</vt:lpstr>
      <vt:lpstr>Les sollicitations - Exemples</vt:lpstr>
      <vt:lpstr>Les sollicitations - Exemples</vt:lpstr>
      <vt:lpstr>Les sollicitations - Exemples</vt:lpstr>
      <vt:lpstr>Les sollicitations - Exemples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Aurélie CHARMET</dc:title>
  <dc:creator>MRSS</dc:creator>
  <cp:lastModifiedBy>CHARMET Aurelie</cp:lastModifiedBy>
  <cp:revision>92</cp:revision>
  <cp:lastPrinted>2022-10-06T08:41:01Z</cp:lastPrinted>
  <dcterms:created xsi:type="dcterms:W3CDTF">2021-08-24T11:09:30Z</dcterms:created>
  <dcterms:modified xsi:type="dcterms:W3CDTF">2022-10-06T11:46:57Z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2021-06-21T00:00:00Z</vt:filetime>
  </property>
  <property fmtid="{D5CDD505-2E9C-101B-9397-08002B2CF9AE}" pid="3" name="Creator">
    <vt:lpwstr>Adobe InDesign 16.2 (Macintosh)</vt:lpwstr>
  </property>
  <property fmtid="{D5CDD505-2E9C-101B-9397-08002B2CF9AE}" pid="4" name="LastSaved">
    <vt:filetime>2021-08-24T00:00:00Z</vt:filetime>
  </property>
</Properties>
</file>