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8"/>
  </p:notesMasterIdLst>
  <p:handoutMasterIdLst>
    <p:handoutMasterId r:id="rId19"/>
  </p:handoutMasterIdLst>
  <p:sldIdLst>
    <p:sldId id="256" r:id="rId2"/>
    <p:sldId id="258" r:id="rId3"/>
    <p:sldId id="259" r:id="rId4"/>
    <p:sldId id="261" r:id="rId5"/>
    <p:sldId id="262" r:id="rId6"/>
    <p:sldId id="263" r:id="rId7"/>
    <p:sldId id="267" r:id="rId8"/>
    <p:sldId id="266" r:id="rId9"/>
    <p:sldId id="270" r:id="rId10"/>
    <p:sldId id="264" r:id="rId11"/>
    <p:sldId id="274" r:id="rId12"/>
    <p:sldId id="275" r:id="rId13"/>
    <p:sldId id="276" r:id="rId14"/>
    <p:sldId id="277" r:id="rId15"/>
    <p:sldId id="271" r:id="rId16"/>
    <p:sldId id="273" r:id="rId17"/>
  </p:sldIdLst>
  <p:sldSz cx="10693400" cy="7562850"/>
  <p:notesSz cx="7104063" cy="10234613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BC75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941" autoAdjust="0"/>
    <p:restoredTop sz="94648"/>
  </p:normalViewPr>
  <p:slideViewPr>
    <p:cSldViewPr>
      <p:cViewPr>
        <p:scale>
          <a:sx n="50" d="100"/>
          <a:sy n="50" d="100"/>
        </p:scale>
        <p:origin x="-1740" y="-300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3078498" cy="511301"/>
          </a:xfrm>
          <a:prstGeom prst="rect">
            <a:avLst/>
          </a:prstGeom>
        </p:spPr>
        <p:txBody>
          <a:bodyPr vert="horz" lIns="86833" tIns="43417" rIns="86833" bIns="43417" rtlCol="0"/>
          <a:lstStyle>
            <a:lvl1pPr algn="l">
              <a:defRPr sz="11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4024512" y="1"/>
            <a:ext cx="3077443" cy="511301"/>
          </a:xfrm>
          <a:prstGeom prst="rect">
            <a:avLst/>
          </a:prstGeom>
        </p:spPr>
        <p:txBody>
          <a:bodyPr vert="horz" lIns="86833" tIns="43417" rIns="86833" bIns="43417" rtlCol="0"/>
          <a:lstStyle>
            <a:lvl1pPr algn="r">
              <a:defRPr sz="1100"/>
            </a:lvl1pPr>
          </a:lstStyle>
          <a:p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1" y="9721166"/>
            <a:ext cx="3078498" cy="511301"/>
          </a:xfrm>
          <a:prstGeom prst="rect">
            <a:avLst/>
          </a:prstGeom>
        </p:spPr>
        <p:txBody>
          <a:bodyPr vert="horz" lIns="86833" tIns="43417" rIns="86833" bIns="43417" rtlCol="0" anchor="b"/>
          <a:lstStyle>
            <a:lvl1pPr algn="l">
              <a:defRPr sz="11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4024512" y="9721166"/>
            <a:ext cx="3077443" cy="511301"/>
          </a:xfrm>
          <a:prstGeom prst="rect">
            <a:avLst/>
          </a:prstGeom>
        </p:spPr>
        <p:txBody>
          <a:bodyPr vert="horz" lIns="86833" tIns="43417" rIns="86833" bIns="43417" rtlCol="0" anchor="b"/>
          <a:lstStyle>
            <a:lvl1pPr algn="r">
              <a:defRPr sz="1100"/>
            </a:lvl1pPr>
          </a:lstStyle>
          <a:p>
            <a:fld id="{915A6DFE-3824-45F6-A911-723B604E3F4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09987281"/>
      </p:ext>
    </p:extLst>
  </p:cSld>
  <p:clrMap bg1="lt1" tx1="dk1" bg2="lt2" tx2="dk2" accent1="accent1" accent2="accent2" accent3="accent3" accent4="accent4" accent5="accent5" accent6="accent6" hlink="hlink" folHlink="folHlink"/>
  <p:hf sldNum="0"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7830" cy="512035"/>
          </a:xfrm>
          <a:prstGeom prst="rect">
            <a:avLst/>
          </a:prstGeom>
        </p:spPr>
        <p:txBody>
          <a:bodyPr vert="horz" lIns="86833" tIns="43417" rIns="86833" bIns="43417" rtlCol="0"/>
          <a:lstStyle>
            <a:lvl1pPr algn="l">
              <a:defRPr sz="11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4023250" y="0"/>
            <a:ext cx="3079323" cy="512035"/>
          </a:xfrm>
          <a:prstGeom prst="rect">
            <a:avLst/>
          </a:prstGeom>
        </p:spPr>
        <p:txBody>
          <a:bodyPr vert="horz" lIns="86833" tIns="43417" rIns="86833" bIns="43417" rtlCol="0"/>
          <a:lstStyle>
            <a:lvl1pPr algn="r">
              <a:defRPr sz="1100"/>
            </a:lvl1pPr>
          </a:lstStyle>
          <a:p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839788" y="768350"/>
            <a:ext cx="5424487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86833" tIns="43417" rIns="86833" bIns="43417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709810" y="4862050"/>
            <a:ext cx="5684444" cy="4605273"/>
          </a:xfrm>
          <a:prstGeom prst="rect">
            <a:avLst/>
          </a:prstGeom>
        </p:spPr>
        <p:txBody>
          <a:bodyPr vert="horz" lIns="86833" tIns="43417" rIns="86833" bIns="43417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721060"/>
            <a:ext cx="3077830" cy="512035"/>
          </a:xfrm>
          <a:prstGeom prst="rect">
            <a:avLst/>
          </a:prstGeom>
        </p:spPr>
        <p:txBody>
          <a:bodyPr vert="horz" lIns="86833" tIns="43417" rIns="86833" bIns="43417" rtlCol="0" anchor="b"/>
          <a:lstStyle>
            <a:lvl1pPr algn="l">
              <a:defRPr sz="11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4023250" y="9721060"/>
            <a:ext cx="3079323" cy="512035"/>
          </a:xfrm>
          <a:prstGeom prst="rect">
            <a:avLst/>
          </a:prstGeom>
        </p:spPr>
        <p:txBody>
          <a:bodyPr vert="horz" lIns="86833" tIns="43417" rIns="86833" bIns="43417" rtlCol="0" anchor="b"/>
          <a:lstStyle>
            <a:lvl1pPr algn="r">
              <a:defRPr sz="1100"/>
            </a:lvl1pPr>
          </a:lstStyle>
          <a:p>
            <a:fld id="{03DA2E21-4670-42AB-B38D-98148F672FC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81181859"/>
      </p:ext>
    </p:extLst>
  </p:cSld>
  <p:clrMap bg1="lt1" tx1="dk1" bg2="lt2" tx2="dk2" accent1="accent1" accent2="accent2" accent3="accent3" accent4="accent4" accent5="accent5" accent6="accent6" hlink="hlink" folHlink="folHlink"/>
  <p:hf sldNum="0" hdr="0" ft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6416835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5114604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5114604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5114604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5114604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5114604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9882230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9882230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9071755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1097889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395156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2494208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8054296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0313514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0024449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066274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2536729" y="651720"/>
            <a:ext cx="5619940" cy="4826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000" b="1" i="0">
                <a:solidFill>
                  <a:srgbClr val="B5D55C"/>
                </a:solidFill>
                <a:latin typeface="Century Schoolbook"/>
                <a:cs typeface="Century Schoolbook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604010" y="4235196"/>
            <a:ext cx="7485380" cy="189071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dirty="0"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10/5/2022</a:t>
            </a:fld>
            <a:endParaRPr lang="en-US" dirty="0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‹N°›</a:t>
            </a:fld>
            <a:endParaRPr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000" b="1" i="0">
                <a:solidFill>
                  <a:srgbClr val="B5D55C"/>
                </a:solidFill>
                <a:latin typeface="Century Schoolbook"/>
                <a:cs typeface="Century Schoolbook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dirty="0"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10/5/2022</a:t>
            </a:fld>
            <a:endParaRPr lang="en-US" dirty="0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‹N°›</a:t>
            </a:fld>
            <a:endParaRPr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000" b="1" i="0">
                <a:solidFill>
                  <a:srgbClr val="B5D55C"/>
                </a:solidFill>
                <a:latin typeface="Century Schoolbook"/>
                <a:cs typeface="Century Schoolbook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534670" y="1739455"/>
            <a:ext cx="4651629" cy="499148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5507101" y="1739455"/>
            <a:ext cx="4651629" cy="499148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dirty="0"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10/5/2022</a:t>
            </a:fld>
            <a:endParaRPr lang="en-US" dirty="0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‹N°›</a:t>
            </a:fld>
            <a:endParaRPr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000" b="1" i="0">
                <a:solidFill>
                  <a:srgbClr val="B5D55C"/>
                </a:solidFill>
                <a:latin typeface="Century Schoolbook"/>
                <a:cs typeface="Century Schoolbook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dirty="0"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10/5/2022</a:t>
            </a:fld>
            <a:endParaRPr lang="en-US" dirty="0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‹N°›</a:t>
            </a:fld>
            <a:endParaRPr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dirty="0"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10/5/2022</a:t>
            </a:fld>
            <a:endParaRPr lang="en-US" dirty="0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‹N°›</a:t>
            </a:fld>
            <a:endParaRPr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5085060" y="4780702"/>
            <a:ext cx="36195" cy="34925"/>
          </a:xfrm>
          <a:custGeom>
            <a:avLst/>
            <a:gdLst/>
            <a:ahLst/>
            <a:cxnLst/>
            <a:rect l="l" t="t" r="r" b="b"/>
            <a:pathLst>
              <a:path w="36195" h="34925">
                <a:moveTo>
                  <a:pt x="35572" y="0"/>
                </a:moveTo>
                <a:lnTo>
                  <a:pt x="26285" y="8141"/>
                </a:lnTo>
                <a:lnTo>
                  <a:pt x="17262" y="16590"/>
                </a:lnTo>
                <a:lnTo>
                  <a:pt x="8501" y="25333"/>
                </a:lnTo>
                <a:lnTo>
                  <a:pt x="0" y="34353"/>
                </a:lnTo>
                <a:lnTo>
                  <a:pt x="35572" y="0"/>
                </a:lnTo>
                <a:close/>
              </a:path>
            </a:pathLst>
          </a:custGeom>
          <a:solidFill>
            <a:srgbClr val="AED251">
              <a:alpha val="7998"/>
            </a:srgbClr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7" name="bg object 17"/>
          <p:cNvSpPr/>
          <p:nvPr/>
        </p:nvSpPr>
        <p:spPr>
          <a:xfrm>
            <a:off x="5671762" y="20342"/>
            <a:ext cx="3265804" cy="3923665"/>
          </a:xfrm>
          <a:custGeom>
            <a:avLst/>
            <a:gdLst/>
            <a:ahLst/>
            <a:cxnLst/>
            <a:rect l="l" t="t" r="r" b="b"/>
            <a:pathLst>
              <a:path w="3265804" h="3923665">
                <a:moveTo>
                  <a:pt x="1668919" y="0"/>
                </a:moveTo>
                <a:lnTo>
                  <a:pt x="1630632" y="3128"/>
                </a:lnTo>
                <a:lnTo>
                  <a:pt x="1593162" y="12549"/>
                </a:lnTo>
                <a:lnTo>
                  <a:pt x="1557528" y="28430"/>
                </a:lnTo>
                <a:lnTo>
                  <a:pt x="1524749" y="50939"/>
                </a:lnTo>
                <a:lnTo>
                  <a:pt x="135318" y="1199591"/>
                </a:lnTo>
                <a:lnTo>
                  <a:pt x="107848" y="1222197"/>
                </a:lnTo>
                <a:lnTo>
                  <a:pt x="62660" y="1272181"/>
                </a:lnTo>
                <a:lnTo>
                  <a:pt x="28994" y="1328407"/>
                </a:lnTo>
                <a:lnTo>
                  <a:pt x="7519" y="1390759"/>
                </a:lnTo>
                <a:lnTo>
                  <a:pt x="0" y="1457693"/>
                </a:lnTo>
                <a:lnTo>
                  <a:pt x="0" y="3582530"/>
                </a:lnTo>
                <a:lnTo>
                  <a:pt x="8288" y="3652867"/>
                </a:lnTo>
                <a:lnTo>
                  <a:pt x="31927" y="3718051"/>
                </a:lnTo>
                <a:lnTo>
                  <a:pt x="58512" y="3762460"/>
                </a:lnTo>
                <a:lnTo>
                  <a:pt x="91711" y="3802398"/>
                </a:lnTo>
                <a:lnTo>
                  <a:pt x="130741" y="3837399"/>
                </a:lnTo>
                <a:lnTo>
                  <a:pt x="174879" y="3867048"/>
                </a:lnTo>
                <a:lnTo>
                  <a:pt x="223483" y="3890921"/>
                </a:lnTo>
                <a:lnTo>
                  <a:pt x="275909" y="3908572"/>
                </a:lnTo>
                <a:lnTo>
                  <a:pt x="331518" y="3919521"/>
                </a:lnTo>
                <a:lnTo>
                  <a:pt x="389674" y="3923283"/>
                </a:lnTo>
                <a:lnTo>
                  <a:pt x="2875546" y="3923283"/>
                </a:lnTo>
                <a:lnTo>
                  <a:pt x="2927354" y="3920295"/>
                </a:lnTo>
                <a:lnTo>
                  <a:pt x="2977210" y="3911600"/>
                </a:lnTo>
                <a:lnTo>
                  <a:pt x="3024665" y="3897526"/>
                </a:lnTo>
                <a:lnTo>
                  <a:pt x="3069272" y="3878401"/>
                </a:lnTo>
                <a:lnTo>
                  <a:pt x="3110584" y="3854552"/>
                </a:lnTo>
                <a:lnTo>
                  <a:pt x="3148152" y="3826306"/>
                </a:lnTo>
                <a:lnTo>
                  <a:pt x="3156283" y="3818661"/>
                </a:lnTo>
                <a:lnTo>
                  <a:pt x="389674" y="3818661"/>
                </a:lnTo>
                <a:lnTo>
                  <a:pt x="330683" y="3813594"/>
                </a:lnTo>
                <a:lnTo>
                  <a:pt x="276124" y="3799120"/>
                </a:lnTo>
                <a:lnTo>
                  <a:pt x="227184" y="3776433"/>
                </a:lnTo>
                <a:lnTo>
                  <a:pt x="185102" y="3746766"/>
                </a:lnTo>
                <a:lnTo>
                  <a:pt x="150964" y="3711424"/>
                </a:lnTo>
                <a:lnTo>
                  <a:pt x="125699" y="3671658"/>
                </a:lnTo>
                <a:lnTo>
                  <a:pt x="110038" y="3628523"/>
                </a:lnTo>
                <a:lnTo>
                  <a:pt x="104622" y="3582530"/>
                </a:lnTo>
                <a:lnTo>
                  <a:pt x="104622" y="1457693"/>
                </a:lnTo>
                <a:lnTo>
                  <a:pt x="109546" y="1413898"/>
                </a:lnTo>
                <a:lnTo>
                  <a:pt x="123776" y="1372704"/>
                </a:lnTo>
                <a:lnTo>
                  <a:pt x="146721" y="1334473"/>
                </a:lnTo>
                <a:lnTo>
                  <a:pt x="175802" y="1302029"/>
                </a:lnTo>
                <a:lnTo>
                  <a:pt x="175501" y="1302029"/>
                </a:lnTo>
                <a:lnTo>
                  <a:pt x="142252" y="1261643"/>
                </a:lnTo>
                <a:lnTo>
                  <a:pt x="224456" y="1261643"/>
                </a:lnTo>
                <a:lnTo>
                  <a:pt x="1591919" y="131152"/>
                </a:lnTo>
                <a:lnTo>
                  <a:pt x="1608394" y="119837"/>
                </a:lnTo>
                <a:lnTo>
                  <a:pt x="1627190" y="111501"/>
                </a:lnTo>
                <a:lnTo>
                  <a:pt x="1647601" y="106358"/>
                </a:lnTo>
                <a:lnTo>
                  <a:pt x="1668919" y="104622"/>
                </a:lnTo>
                <a:lnTo>
                  <a:pt x="1875630" y="104622"/>
                </a:lnTo>
                <a:lnTo>
                  <a:pt x="1815642" y="52527"/>
                </a:lnTo>
                <a:lnTo>
                  <a:pt x="1782317" y="29185"/>
                </a:lnTo>
                <a:lnTo>
                  <a:pt x="1746019" y="12823"/>
                </a:lnTo>
                <a:lnTo>
                  <a:pt x="1707852" y="3181"/>
                </a:lnTo>
                <a:lnTo>
                  <a:pt x="1668919" y="0"/>
                </a:lnTo>
                <a:close/>
              </a:path>
              <a:path w="3265804" h="3923665">
                <a:moveTo>
                  <a:pt x="1906808" y="131698"/>
                </a:moveTo>
                <a:lnTo>
                  <a:pt x="1747253" y="131698"/>
                </a:lnTo>
                <a:lnTo>
                  <a:pt x="3043580" y="1257490"/>
                </a:lnTo>
                <a:lnTo>
                  <a:pt x="3086900" y="1299527"/>
                </a:lnTo>
                <a:lnTo>
                  <a:pt x="3118660" y="1334536"/>
                </a:lnTo>
                <a:lnTo>
                  <a:pt x="3141629" y="1372781"/>
                </a:lnTo>
                <a:lnTo>
                  <a:pt x="3155831" y="1413970"/>
                </a:lnTo>
                <a:lnTo>
                  <a:pt x="3160725" y="1457693"/>
                </a:lnTo>
                <a:lnTo>
                  <a:pt x="3160725" y="3582530"/>
                </a:lnTo>
                <a:lnTo>
                  <a:pt x="3155303" y="3628529"/>
                </a:lnTo>
                <a:lnTo>
                  <a:pt x="3139610" y="3671671"/>
                </a:lnTo>
                <a:lnTo>
                  <a:pt x="3098319" y="3729723"/>
                </a:lnTo>
                <a:lnTo>
                  <a:pt x="3038048" y="3776443"/>
                </a:lnTo>
                <a:lnTo>
                  <a:pt x="3001932" y="3794177"/>
                </a:lnTo>
                <a:lnTo>
                  <a:pt x="2962460" y="3807458"/>
                </a:lnTo>
                <a:lnTo>
                  <a:pt x="2920162" y="3815783"/>
                </a:lnTo>
                <a:lnTo>
                  <a:pt x="2875546" y="3818661"/>
                </a:lnTo>
                <a:lnTo>
                  <a:pt x="3156283" y="3818661"/>
                </a:lnTo>
                <a:lnTo>
                  <a:pt x="3196421" y="3776294"/>
                </a:lnTo>
                <a:lnTo>
                  <a:pt x="3233394" y="3718051"/>
                </a:lnTo>
                <a:lnTo>
                  <a:pt x="3257053" y="3652862"/>
                </a:lnTo>
                <a:lnTo>
                  <a:pt x="3265347" y="3582530"/>
                </a:lnTo>
                <a:lnTo>
                  <a:pt x="3265347" y="1457693"/>
                </a:lnTo>
                <a:lnTo>
                  <a:pt x="3257830" y="1390688"/>
                </a:lnTo>
                <a:lnTo>
                  <a:pt x="3236302" y="1328254"/>
                </a:lnTo>
                <a:lnTo>
                  <a:pt x="3202527" y="1271989"/>
                </a:lnTo>
                <a:lnTo>
                  <a:pt x="3193916" y="1261516"/>
                </a:lnTo>
                <a:lnTo>
                  <a:pt x="3122841" y="1261516"/>
                </a:lnTo>
                <a:lnTo>
                  <a:pt x="3158236" y="1223009"/>
                </a:lnTo>
                <a:lnTo>
                  <a:pt x="3114370" y="1180388"/>
                </a:lnTo>
                <a:lnTo>
                  <a:pt x="1906808" y="131698"/>
                </a:lnTo>
                <a:close/>
              </a:path>
              <a:path w="3265804" h="3923665">
                <a:moveTo>
                  <a:pt x="142252" y="1261643"/>
                </a:moveTo>
                <a:lnTo>
                  <a:pt x="175501" y="1302029"/>
                </a:lnTo>
                <a:lnTo>
                  <a:pt x="177123" y="1300693"/>
                </a:lnTo>
                <a:lnTo>
                  <a:pt x="177736" y="1300073"/>
                </a:lnTo>
                <a:lnTo>
                  <a:pt x="142252" y="1261643"/>
                </a:lnTo>
                <a:close/>
              </a:path>
              <a:path w="3265804" h="3923665">
                <a:moveTo>
                  <a:pt x="177123" y="1300693"/>
                </a:moveTo>
                <a:lnTo>
                  <a:pt x="175501" y="1302029"/>
                </a:lnTo>
                <a:lnTo>
                  <a:pt x="175802" y="1302029"/>
                </a:lnTo>
                <a:lnTo>
                  <a:pt x="177123" y="1300693"/>
                </a:lnTo>
                <a:close/>
              </a:path>
              <a:path w="3265804" h="3923665">
                <a:moveTo>
                  <a:pt x="224456" y="1261643"/>
                </a:moveTo>
                <a:lnTo>
                  <a:pt x="142252" y="1261643"/>
                </a:lnTo>
                <a:lnTo>
                  <a:pt x="177736" y="1300073"/>
                </a:lnTo>
                <a:lnTo>
                  <a:pt x="177123" y="1300693"/>
                </a:lnTo>
                <a:lnTo>
                  <a:pt x="224456" y="1261643"/>
                </a:lnTo>
                <a:close/>
              </a:path>
              <a:path w="3265804" h="3923665">
                <a:moveTo>
                  <a:pt x="3158236" y="1223009"/>
                </a:moveTo>
                <a:lnTo>
                  <a:pt x="3122841" y="1261516"/>
                </a:lnTo>
                <a:lnTo>
                  <a:pt x="3159236" y="1224017"/>
                </a:lnTo>
                <a:lnTo>
                  <a:pt x="3158236" y="1223009"/>
                </a:lnTo>
                <a:close/>
              </a:path>
              <a:path w="3265804" h="3923665">
                <a:moveTo>
                  <a:pt x="3159236" y="1224017"/>
                </a:moveTo>
                <a:lnTo>
                  <a:pt x="3122841" y="1261516"/>
                </a:lnTo>
                <a:lnTo>
                  <a:pt x="3193916" y="1261516"/>
                </a:lnTo>
                <a:lnTo>
                  <a:pt x="3181592" y="1246528"/>
                </a:lnTo>
                <a:lnTo>
                  <a:pt x="3159236" y="1224017"/>
                </a:lnTo>
                <a:close/>
              </a:path>
              <a:path w="3265804" h="3923665">
                <a:moveTo>
                  <a:pt x="3158282" y="1223009"/>
                </a:moveTo>
                <a:lnTo>
                  <a:pt x="3159236" y="1224017"/>
                </a:lnTo>
                <a:lnTo>
                  <a:pt x="3158282" y="1223009"/>
                </a:lnTo>
                <a:close/>
              </a:path>
              <a:path w="3265804" h="3923665">
                <a:moveTo>
                  <a:pt x="1875630" y="104622"/>
                </a:moveTo>
                <a:lnTo>
                  <a:pt x="1668919" y="104622"/>
                </a:lnTo>
                <a:lnTo>
                  <a:pt x="1690863" y="106413"/>
                </a:lnTo>
                <a:lnTo>
                  <a:pt x="1711752" y="111698"/>
                </a:lnTo>
                <a:lnTo>
                  <a:pt x="1730861" y="120262"/>
                </a:lnTo>
                <a:lnTo>
                  <a:pt x="1747469" y="131889"/>
                </a:lnTo>
                <a:lnTo>
                  <a:pt x="1747253" y="131698"/>
                </a:lnTo>
                <a:lnTo>
                  <a:pt x="1906808" y="131698"/>
                </a:lnTo>
                <a:lnTo>
                  <a:pt x="1875630" y="104622"/>
                </a:lnTo>
                <a:close/>
              </a:path>
            </a:pathLst>
          </a:custGeom>
          <a:solidFill>
            <a:srgbClr val="F1F2F2">
              <a:alpha val="7998"/>
            </a:srgbClr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8" name="bg object 18"/>
          <p:cNvSpPr/>
          <p:nvPr/>
        </p:nvSpPr>
        <p:spPr>
          <a:xfrm>
            <a:off x="2870415" y="1266278"/>
            <a:ext cx="4363720" cy="5250180"/>
          </a:xfrm>
          <a:custGeom>
            <a:avLst/>
            <a:gdLst/>
            <a:ahLst/>
            <a:cxnLst/>
            <a:rect l="l" t="t" r="r" b="b"/>
            <a:pathLst>
              <a:path w="4363720" h="5250180">
                <a:moveTo>
                  <a:pt x="2804096" y="5145468"/>
                </a:moveTo>
                <a:lnTo>
                  <a:pt x="2234095" y="5145468"/>
                </a:lnTo>
                <a:lnTo>
                  <a:pt x="2234095" y="5250091"/>
                </a:lnTo>
                <a:lnTo>
                  <a:pt x="2804096" y="5250091"/>
                </a:lnTo>
                <a:lnTo>
                  <a:pt x="2804096" y="5145468"/>
                </a:lnTo>
                <a:close/>
              </a:path>
              <a:path w="4363720" h="5250180">
                <a:moveTo>
                  <a:pt x="104622" y="3130143"/>
                </a:moveTo>
                <a:lnTo>
                  <a:pt x="0" y="3130143"/>
                </a:lnTo>
                <a:lnTo>
                  <a:pt x="0" y="4809109"/>
                </a:lnTo>
                <a:lnTo>
                  <a:pt x="2709" y="4855041"/>
                </a:lnTo>
                <a:lnTo>
                  <a:pt x="10671" y="4899648"/>
                </a:lnTo>
                <a:lnTo>
                  <a:pt x="23581" y="4942620"/>
                </a:lnTo>
                <a:lnTo>
                  <a:pt x="41135" y="4983645"/>
                </a:lnTo>
                <a:lnTo>
                  <a:pt x="67884" y="5029975"/>
                </a:lnTo>
                <a:lnTo>
                  <a:pt x="100287" y="5072763"/>
                </a:lnTo>
                <a:lnTo>
                  <a:pt x="137858" y="5111694"/>
                </a:lnTo>
                <a:lnTo>
                  <a:pt x="180110" y="5146455"/>
                </a:lnTo>
                <a:lnTo>
                  <a:pt x="226555" y="5176735"/>
                </a:lnTo>
                <a:lnTo>
                  <a:pt x="266806" y="5197706"/>
                </a:lnTo>
                <a:lnTo>
                  <a:pt x="309289" y="5215405"/>
                </a:lnTo>
                <a:lnTo>
                  <a:pt x="353781" y="5229658"/>
                </a:lnTo>
                <a:lnTo>
                  <a:pt x="400056" y="5240292"/>
                </a:lnTo>
                <a:lnTo>
                  <a:pt x="447890" y="5247132"/>
                </a:lnTo>
                <a:lnTo>
                  <a:pt x="447890" y="5141874"/>
                </a:lnTo>
                <a:lnTo>
                  <a:pt x="395463" y="5132372"/>
                </a:lnTo>
                <a:lnTo>
                  <a:pt x="345927" y="5117399"/>
                </a:lnTo>
                <a:lnTo>
                  <a:pt x="299759" y="5097414"/>
                </a:lnTo>
                <a:lnTo>
                  <a:pt x="257434" y="5072874"/>
                </a:lnTo>
                <a:lnTo>
                  <a:pt x="219430" y="5044236"/>
                </a:lnTo>
                <a:lnTo>
                  <a:pt x="170981" y="4994057"/>
                </a:lnTo>
                <a:lnTo>
                  <a:pt x="134924" y="4937277"/>
                </a:lnTo>
                <a:lnTo>
                  <a:pt x="112420" y="4875317"/>
                </a:lnTo>
                <a:lnTo>
                  <a:pt x="104622" y="4809109"/>
                </a:lnTo>
                <a:lnTo>
                  <a:pt x="104622" y="3130143"/>
                </a:lnTo>
                <a:close/>
              </a:path>
              <a:path w="4363720" h="5250180">
                <a:moveTo>
                  <a:pt x="4363554" y="2677350"/>
                </a:moveTo>
                <a:lnTo>
                  <a:pt x="4258932" y="2677350"/>
                </a:lnTo>
                <a:lnTo>
                  <a:pt x="4258932" y="3504374"/>
                </a:lnTo>
                <a:lnTo>
                  <a:pt x="4363554" y="3595217"/>
                </a:lnTo>
                <a:lnTo>
                  <a:pt x="4363554" y="2677350"/>
                </a:lnTo>
                <a:close/>
              </a:path>
              <a:path w="4363720" h="5250180">
                <a:moveTo>
                  <a:pt x="2231478" y="0"/>
                </a:moveTo>
                <a:lnTo>
                  <a:pt x="2182706" y="3924"/>
                </a:lnTo>
                <a:lnTo>
                  <a:pt x="2134974" y="15800"/>
                </a:lnTo>
                <a:lnTo>
                  <a:pt x="2089629" y="35870"/>
                </a:lnTo>
                <a:lnTo>
                  <a:pt x="2048014" y="64376"/>
                </a:lnTo>
                <a:lnTo>
                  <a:pt x="1087716" y="858266"/>
                </a:lnTo>
                <a:lnTo>
                  <a:pt x="1167790" y="927811"/>
                </a:lnTo>
                <a:lnTo>
                  <a:pt x="2115185" y="144589"/>
                </a:lnTo>
                <a:lnTo>
                  <a:pt x="2140271" y="127396"/>
                </a:lnTo>
                <a:lnTo>
                  <a:pt x="2168645" y="114869"/>
                </a:lnTo>
                <a:lnTo>
                  <a:pt x="2199306" y="107208"/>
                </a:lnTo>
                <a:lnTo>
                  <a:pt x="2231250" y="104609"/>
                </a:lnTo>
                <a:lnTo>
                  <a:pt x="2460501" y="104609"/>
                </a:lnTo>
                <a:lnTo>
                  <a:pt x="2416467" y="66370"/>
                </a:lnTo>
                <a:lnTo>
                  <a:pt x="2374743" y="37081"/>
                </a:lnTo>
                <a:lnTo>
                  <a:pt x="2329078" y="16378"/>
                </a:lnTo>
                <a:lnTo>
                  <a:pt x="2280860" y="4078"/>
                </a:lnTo>
                <a:lnTo>
                  <a:pt x="2231478" y="0"/>
                </a:lnTo>
                <a:close/>
              </a:path>
              <a:path w="4363720" h="5250180">
                <a:moveTo>
                  <a:pt x="2507650" y="145554"/>
                </a:moveTo>
                <a:lnTo>
                  <a:pt x="2348090" y="145554"/>
                </a:lnTo>
                <a:lnTo>
                  <a:pt x="2348306" y="145732"/>
                </a:lnTo>
                <a:lnTo>
                  <a:pt x="2801353" y="539178"/>
                </a:lnTo>
                <a:lnTo>
                  <a:pt x="2801353" y="400608"/>
                </a:lnTo>
                <a:lnTo>
                  <a:pt x="2507650" y="145554"/>
                </a:lnTo>
                <a:close/>
              </a:path>
              <a:path w="4363720" h="5250180">
                <a:moveTo>
                  <a:pt x="2348247" y="145691"/>
                </a:moveTo>
                <a:close/>
              </a:path>
              <a:path w="4363720" h="5250180">
                <a:moveTo>
                  <a:pt x="2460501" y="104609"/>
                </a:moveTo>
                <a:lnTo>
                  <a:pt x="2231707" y="104609"/>
                </a:lnTo>
                <a:lnTo>
                  <a:pt x="2263834" y="107293"/>
                </a:lnTo>
                <a:lnTo>
                  <a:pt x="2294664" y="115193"/>
                </a:lnTo>
                <a:lnTo>
                  <a:pt x="2323165" y="128082"/>
                </a:lnTo>
                <a:lnTo>
                  <a:pt x="2348247" y="145691"/>
                </a:lnTo>
                <a:lnTo>
                  <a:pt x="2348090" y="145554"/>
                </a:lnTo>
                <a:lnTo>
                  <a:pt x="2507650" y="145554"/>
                </a:lnTo>
                <a:lnTo>
                  <a:pt x="2460501" y="104609"/>
                </a:lnTo>
                <a:close/>
              </a:path>
            </a:pathLst>
          </a:custGeom>
          <a:solidFill>
            <a:srgbClr val="FFFFFF">
              <a:alpha val="7998"/>
            </a:srgbClr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9" name="bg object 19"/>
          <p:cNvSpPr/>
          <p:nvPr/>
        </p:nvSpPr>
        <p:spPr>
          <a:xfrm>
            <a:off x="5779128" y="4909215"/>
            <a:ext cx="1455420" cy="1607185"/>
          </a:xfrm>
          <a:custGeom>
            <a:avLst/>
            <a:gdLst/>
            <a:ahLst/>
            <a:cxnLst/>
            <a:rect l="l" t="t" r="r" b="b"/>
            <a:pathLst>
              <a:path w="1455420" h="1607184">
                <a:moveTo>
                  <a:pt x="1350225" y="0"/>
                </a:moveTo>
                <a:lnTo>
                  <a:pt x="1350225" y="1166164"/>
                </a:lnTo>
                <a:lnTo>
                  <a:pt x="1348239" y="1199760"/>
                </a:lnTo>
                <a:lnTo>
                  <a:pt x="1332927" y="1263918"/>
                </a:lnTo>
                <a:lnTo>
                  <a:pt x="1294060" y="1337465"/>
                </a:lnTo>
                <a:lnTo>
                  <a:pt x="1261043" y="1377127"/>
                </a:lnTo>
                <a:lnTo>
                  <a:pt x="1221448" y="1412603"/>
                </a:lnTo>
                <a:lnTo>
                  <a:pt x="1175867" y="1443189"/>
                </a:lnTo>
                <a:lnTo>
                  <a:pt x="1135561" y="1463650"/>
                </a:lnTo>
                <a:lnTo>
                  <a:pt x="1092240" y="1480154"/>
                </a:lnTo>
                <a:lnTo>
                  <a:pt x="1046265" y="1492360"/>
                </a:lnTo>
                <a:lnTo>
                  <a:pt x="997994" y="1499930"/>
                </a:lnTo>
                <a:lnTo>
                  <a:pt x="947788" y="1502524"/>
                </a:lnTo>
                <a:lnTo>
                  <a:pt x="0" y="1502524"/>
                </a:lnTo>
                <a:lnTo>
                  <a:pt x="0" y="1607146"/>
                </a:lnTo>
                <a:lnTo>
                  <a:pt x="947788" y="1607146"/>
                </a:lnTo>
                <a:lnTo>
                  <a:pt x="998796" y="1604936"/>
                </a:lnTo>
                <a:lnTo>
                  <a:pt x="1048422" y="1598470"/>
                </a:lnTo>
                <a:lnTo>
                  <a:pt x="1096420" y="1587936"/>
                </a:lnTo>
                <a:lnTo>
                  <a:pt x="1142541" y="1573522"/>
                </a:lnTo>
                <a:lnTo>
                  <a:pt x="1186537" y="1555416"/>
                </a:lnTo>
                <a:lnTo>
                  <a:pt x="1228160" y="1533807"/>
                </a:lnTo>
                <a:lnTo>
                  <a:pt x="1267164" y="1508883"/>
                </a:lnTo>
                <a:lnTo>
                  <a:pt x="1303299" y="1480832"/>
                </a:lnTo>
                <a:lnTo>
                  <a:pt x="1336299" y="1449807"/>
                </a:lnTo>
                <a:lnTo>
                  <a:pt x="1365892" y="1415989"/>
                </a:lnTo>
                <a:lnTo>
                  <a:pt x="1391783" y="1379566"/>
                </a:lnTo>
                <a:lnTo>
                  <a:pt x="1413675" y="1340726"/>
                </a:lnTo>
                <a:lnTo>
                  <a:pt x="1431245" y="1299699"/>
                </a:lnTo>
                <a:lnTo>
                  <a:pt x="1444167" y="1256722"/>
                </a:lnTo>
                <a:lnTo>
                  <a:pt x="1452137" y="1212106"/>
                </a:lnTo>
                <a:lnTo>
                  <a:pt x="1454848" y="1166164"/>
                </a:lnTo>
                <a:lnTo>
                  <a:pt x="1454848" y="90855"/>
                </a:lnTo>
                <a:lnTo>
                  <a:pt x="1350225" y="0"/>
                </a:lnTo>
                <a:close/>
              </a:path>
            </a:pathLst>
          </a:custGeom>
          <a:solidFill>
            <a:srgbClr val="FDF5A5">
              <a:alpha val="7998"/>
            </a:srgbClr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0" name="bg object 20"/>
          <p:cNvSpPr/>
          <p:nvPr/>
        </p:nvSpPr>
        <p:spPr>
          <a:xfrm>
            <a:off x="5674499" y="4770653"/>
            <a:ext cx="1559560" cy="1746250"/>
          </a:xfrm>
          <a:custGeom>
            <a:avLst/>
            <a:gdLst/>
            <a:ahLst/>
            <a:cxnLst/>
            <a:rect l="l" t="t" r="r" b="b"/>
            <a:pathLst>
              <a:path w="1559559" h="1746250">
                <a:moveTo>
                  <a:pt x="104622" y="1641094"/>
                </a:moveTo>
                <a:lnTo>
                  <a:pt x="0" y="1641094"/>
                </a:lnTo>
                <a:lnTo>
                  <a:pt x="0" y="1745716"/>
                </a:lnTo>
                <a:lnTo>
                  <a:pt x="104622" y="1745716"/>
                </a:lnTo>
                <a:lnTo>
                  <a:pt x="104622" y="1641094"/>
                </a:lnTo>
                <a:close/>
              </a:path>
              <a:path w="1559559" h="1746250">
                <a:moveTo>
                  <a:pt x="1454848" y="0"/>
                </a:moveTo>
                <a:lnTo>
                  <a:pt x="1454848" y="138557"/>
                </a:lnTo>
                <a:lnTo>
                  <a:pt x="1559471" y="229412"/>
                </a:lnTo>
                <a:lnTo>
                  <a:pt x="1559471" y="90843"/>
                </a:lnTo>
                <a:lnTo>
                  <a:pt x="1454848" y="0"/>
                </a:lnTo>
                <a:close/>
              </a:path>
            </a:pathLst>
          </a:custGeom>
          <a:solidFill>
            <a:srgbClr val="FFFFFF">
              <a:alpha val="7998"/>
            </a:srgbClr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1" name="bg object 21"/>
          <p:cNvSpPr/>
          <p:nvPr/>
        </p:nvSpPr>
        <p:spPr>
          <a:xfrm>
            <a:off x="5671769" y="1666887"/>
            <a:ext cx="1562735" cy="2277110"/>
          </a:xfrm>
          <a:custGeom>
            <a:avLst/>
            <a:gdLst/>
            <a:ahLst/>
            <a:cxnLst/>
            <a:rect l="l" t="t" r="r" b="b"/>
            <a:pathLst>
              <a:path w="1562734" h="2277110">
                <a:moveTo>
                  <a:pt x="1562201" y="2172119"/>
                </a:moveTo>
                <a:lnTo>
                  <a:pt x="1457578" y="2172119"/>
                </a:lnTo>
                <a:lnTo>
                  <a:pt x="1457578" y="2276741"/>
                </a:lnTo>
                <a:lnTo>
                  <a:pt x="1562201" y="2276741"/>
                </a:lnTo>
                <a:lnTo>
                  <a:pt x="1562201" y="2172119"/>
                </a:lnTo>
                <a:close/>
              </a:path>
              <a:path w="1562734" h="2277110">
                <a:moveTo>
                  <a:pt x="0" y="0"/>
                </a:moveTo>
                <a:lnTo>
                  <a:pt x="0" y="138569"/>
                </a:lnTo>
                <a:lnTo>
                  <a:pt x="104622" y="229425"/>
                </a:lnTo>
                <a:lnTo>
                  <a:pt x="104622" y="90855"/>
                </a:lnTo>
                <a:lnTo>
                  <a:pt x="0" y="0"/>
                </a:lnTo>
                <a:close/>
              </a:path>
            </a:pathLst>
          </a:custGeom>
          <a:solidFill>
            <a:srgbClr val="F8F8F8">
              <a:alpha val="7998"/>
            </a:srgbClr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2" name="bg object 22"/>
          <p:cNvSpPr/>
          <p:nvPr/>
        </p:nvSpPr>
        <p:spPr>
          <a:xfrm>
            <a:off x="3422929" y="6411747"/>
            <a:ext cx="1577340" cy="104775"/>
          </a:xfrm>
          <a:custGeom>
            <a:avLst/>
            <a:gdLst/>
            <a:ahLst/>
            <a:cxnLst/>
            <a:rect l="l" t="t" r="r" b="b"/>
            <a:pathLst>
              <a:path w="1577339" h="104775">
                <a:moveTo>
                  <a:pt x="1576959" y="0"/>
                </a:moveTo>
                <a:lnTo>
                  <a:pt x="0" y="0"/>
                </a:lnTo>
                <a:lnTo>
                  <a:pt x="0" y="104622"/>
                </a:lnTo>
                <a:lnTo>
                  <a:pt x="1576959" y="104622"/>
                </a:lnTo>
                <a:lnTo>
                  <a:pt x="1576959" y="0"/>
                </a:lnTo>
                <a:close/>
              </a:path>
            </a:pathLst>
          </a:custGeom>
          <a:solidFill>
            <a:srgbClr val="A2DADE">
              <a:alpha val="7998"/>
            </a:srgbClr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3" name="bg object 23"/>
          <p:cNvSpPr/>
          <p:nvPr/>
        </p:nvSpPr>
        <p:spPr>
          <a:xfrm>
            <a:off x="2870415" y="2124544"/>
            <a:ext cx="1168400" cy="2272030"/>
          </a:xfrm>
          <a:custGeom>
            <a:avLst/>
            <a:gdLst/>
            <a:ahLst/>
            <a:cxnLst/>
            <a:rect l="l" t="t" r="r" b="b"/>
            <a:pathLst>
              <a:path w="1168400" h="2272029">
                <a:moveTo>
                  <a:pt x="104622" y="2167254"/>
                </a:moveTo>
                <a:lnTo>
                  <a:pt x="0" y="2167254"/>
                </a:lnTo>
                <a:lnTo>
                  <a:pt x="0" y="2271877"/>
                </a:lnTo>
                <a:lnTo>
                  <a:pt x="104622" y="2271877"/>
                </a:lnTo>
                <a:lnTo>
                  <a:pt x="104622" y="2167254"/>
                </a:lnTo>
                <a:close/>
              </a:path>
              <a:path w="1168400" h="2272029">
                <a:moveTo>
                  <a:pt x="1087716" y="0"/>
                </a:moveTo>
                <a:lnTo>
                  <a:pt x="1005979" y="67576"/>
                </a:lnTo>
                <a:lnTo>
                  <a:pt x="1086053" y="137121"/>
                </a:lnTo>
                <a:lnTo>
                  <a:pt x="1167790" y="69545"/>
                </a:lnTo>
                <a:lnTo>
                  <a:pt x="1087716" y="0"/>
                </a:lnTo>
                <a:close/>
              </a:path>
            </a:pathLst>
          </a:custGeom>
          <a:solidFill>
            <a:srgbClr val="FFFFFF">
              <a:alpha val="7998"/>
            </a:srgbClr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536729" y="651720"/>
            <a:ext cx="5619940" cy="4826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000" b="1" i="0">
                <a:solidFill>
                  <a:srgbClr val="B5D55C"/>
                </a:solidFill>
                <a:latin typeface="Century Schoolbook"/>
                <a:cs typeface="Century Schoolbook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824299" y="1197473"/>
            <a:ext cx="9044800" cy="276161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635756" y="7033450"/>
            <a:ext cx="3421888" cy="3781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dirty="0"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534670" y="7033450"/>
            <a:ext cx="2459482" cy="3781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10/5/2022</a:t>
            </a:fld>
            <a:endParaRPr lang="en-US" dirty="0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7699248" y="7033450"/>
            <a:ext cx="2459482" cy="3781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‹N°›</a:t>
            </a:fld>
            <a:endParaRPr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3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3.png"/><Relationship Id="rId7" Type="http://schemas.microsoft.com/office/2007/relationships/hdphoto" Target="../media/hdphoto2.wdp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11" Type="http://schemas.microsoft.com/office/2007/relationships/hdphoto" Target="../media/hdphoto4.wdp"/><Relationship Id="rId5" Type="http://schemas.microsoft.com/office/2007/relationships/hdphoto" Target="../media/hdphoto1.wdp"/><Relationship Id="rId10" Type="http://schemas.openxmlformats.org/officeDocument/2006/relationships/image" Target="../media/image8.png"/><Relationship Id="rId4" Type="http://schemas.openxmlformats.org/officeDocument/2006/relationships/image" Target="../media/image5.png"/><Relationship Id="rId9" Type="http://schemas.microsoft.com/office/2007/relationships/hdphoto" Target="../media/hdphoto3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microsoft.com/office/2007/relationships/hdphoto" Target="../media/hdphoto5.wdp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 l="-18000" r="-1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ject 7"/>
          <p:cNvSpPr txBox="1"/>
          <p:nvPr/>
        </p:nvSpPr>
        <p:spPr>
          <a:xfrm>
            <a:off x="2697101" y="6718904"/>
            <a:ext cx="5297805" cy="38472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ts val="2860"/>
              </a:lnSpc>
            </a:pPr>
            <a:r>
              <a:rPr sz="2600" b="1" dirty="0" smtClean="0">
                <a:solidFill>
                  <a:srgbClr val="FFFFFF"/>
                </a:solidFill>
                <a:latin typeface="Trebuchet MS" panose="020B0603020202020204" pitchFamily="34" charset="0"/>
                <a:cs typeface="Arial"/>
              </a:rPr>
              <a:t>-</a:t>
            </a:r>
            <a:r>
              <a:rPr lang="fr-FR" sz="2600" b="1" spc="-25" dirty="0" smtClean="0">
                <a:solidFill>
                  <a:srgbClr val="FFFFFF"/>
                </a:solidFill>
                <a:latin typeface="Trebuchet MS" panose="020B0603020202020204" pitchFamily="34" charset="0"/>
                <a:cs typeface="Arial"/>
              </a:rPr>
              <a:t> </a:t>
            </a:r>
            <a:r>
              <a:rPr lang="fr-FR" sz="2600" b="1" spc="-5" dirty="0" smtClean="0">
                <a:solidFill>
                  <a:srgbClr val="FFFFFF"/>
                </a:solidFill>
                <a:latin typeface="Trebuchet MS" panose="020B0603020202020204" pitchFamily="34" charset="0"/>
                <a:cs typeface="Arial"/>
              </a:rPr>
              <a:t>octobre </a:t>
            </a:r>
            <a:r>
              <a:rPr lang="fr-FR" sz="2600" b="1" spc="-5" dirty="0" smtClean="0">
                <a:solidFill>
                  <a:srgbClr val="FFFFFF"/>
                </a:solidFill>
                <a:latin typeface="Trebuchet MS" panose="020B0603020202020204" pitchFamily="34" charset="0"/>
                <a:cs typeface="Arial"/>
              </a:rPr>
              <a:t>2022</a:t>
            </a:r>
            <a:r>
              <a:rPr sz="2600" b="1" dirty="0" smtClean="0">
                <a:solidFill>
                  <a:srgbClr val="FFFFFF"/>
                </a:solidFill>
                <a:latin typeface="Trebuchet MS" panose="020B0603020202020204" pitchFamily="34" charset="0"/>
                <a:cs typeface="Arial"/>
              </a:rPr>
              <a:t>-</a:t>
            </a:r>
            <a:endParaRPr sz="2600" dirty="0">
              <a:latin typeface="Trebuchet MS" panose="020B0603020202020204" pitchFamily="34" charset="0"/>
              <a:cs typeface="Arial"/>
            </a:endParaRPr>
          </a:p>
        </p:txBody>
      </p:sp>
      <p:sp>
        <p:nvSpPr>
          <p:cNvPr id="12" name="Titre 11"/>
          <p:cNvSpPr>
            <a:spLocks noGrp="1"/>
          </p:cNvSpPr>
          <p:nvPr>
            <p:ph type="title"/>
          </p:nvPr>
        </p:nvSpPr>
        <p:spPr>
          <a:xfrm>
            <a:off x="4127500" y="1343025"/>
            <a:ext cx="5619940" cy="1107996"/>
          </a:xfrm>
        </p:spPr>
        <p:txBody>
          <a:bodyPr/>
          <a:lstStyle/>
          <a:p>
            <a:r>
              <a:rPr lang="fr-FR" sz="3600" dirty="0" smtClean="0">
                <a:latin typeface="Trebuchet MS" panose="020B0603020202020204" pitchFamily="34" charset="0"/>
              </a:rPr>
              <a:t>DISPOSITIF D’APPUI A LA COORDINATION</a:t>
            </a:r>
            <a:endParaRPr lang="fr-FR" sz="3600" dirty="0">
              <a:latin typeface="Trebuchet MS" panose="020B0603020202020204" pitchFamily="34" charset="0"/>
            </a:endParaRPr>
          </a:p>
        </p:txBody>
      </p:sp>
      <p:pic>
        <p:nvPicPr>
          <p:cNvPr id="1026" name="Picture 2" descr="Y:\1-ARBORESCENCE MRSS\1- ADMIN\COMMUNICATION\Logo MRSS\logo_quadri_plat.jpg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9700" y="3171825"/>
            <a:ext cx="5994400" cy="26876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2343599" y="876355"/>
            <a:ext cx="6184900" cy="0"/>
          </a:xfrm>
          <a:custGeom>
            <a:avLst/>
            <a:gdLst/>
            <a:ahLst/>
            <a:cxnLst/>
            <a:rect l="l" t="t" r="r" b="b"/>
            <a:pathLst>
              <a:path w="6184900">
                <a:moveTo>
                  <a:pt x="0" y="0"/>
                </a:moveTo>
                <a:lnTo>
                  <a:pt x="6184798" y="0"/>
                </a:lnTo>
              </a:path>
            </a:pathLst>
          </a:custGeom>
          <a:ln w="12700">
            <a:solidFill>
              <a:srgbClr val="B5D55C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7" name="object 6">
            <a:extLst>
              <a:ext uri="{FF2B5EF4-FFF2-40B4-BE49-F238E27FC236}">
                <a16:creationId xmlns:a16="http://schemas.microsoft.com/office/drawing/2014/main" xmlns="" id="{15C81AD3-D738-44E4-B646-E4B8A15B16E4}"/>
              </a:ext>
            </a:extLst>
          </p:cNvPr>
          <p:cNvSpPr txBox="1"/>
          <p:nvPr/>
        </p:nvSpPr>
        <p:spPr>
          <a:xfrm>
            <a:off x="798899" y="1190625"/>
            <a:ext cx="9246801" cy="6106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1132" algn="ctr"/>
            <a:r>
              <a:rPr lang="fr-FR" sz="2200" b="1" i="1" u="sng" dirty="0" smtClean="0">
                <a:solidFill>
                  <a:srgbClr val="9660A8"/>
                </a:solidFill>
                <a:latin typeface="Trebuchet MS" panose="020B0603020202020204" pitchFamily="34" charset="0"/>
                <a:cs typeface="Century Schoolbook"/>
              </a:rPr>
              <a:t>Le demandeur </a:t>
            </a:r>
            <a:r>
              <a:rPr lang="fr-FR" sz="2200" b="1" dirty="0">
                <a:solidFill>
                  <a:srgbClr val="9660A8"/>
                </a:solidFill>
                <a:latin typeface="Trebuchet MS" panose="020B0603020202020204" pitchFamily="34" charset="0"/>
                <a:cs typeface="Century Schoolbook"/>
              </a:rPr>
              <a:t>: </a:t>
            </a:r>
          </a:p>
          <a:p>
            <a:pPr marL="11132" algn="ctr"/>
            <a:r>
              <a:rPr lang="fr-FR" sz="2200" dirty="0" smtClean="0">
                <a:solidFill>
                  <a:srgbClr val="9660A8"/>
                </a:solidFill>
                <a:latin typeface="Trebuchet MS" panose="020B0603020202020204" pitchFamily="34" charset="0"/>
                <a:cs typeface="Century Schoolbook"/>
              </a:rPr>
              <a:t>Éducatrice </a:t>
            </a:r>
            <a:r>
              <a:rPr lang="fr-FR" sz="2200" dirty="0">
                <a:solidFill>
                  <a:srgbClr val="9660A8"/>
                </a:solidFill>
                <a:latin typeface="Trebuchet MS" panose="020B0603020202020204" pitchFamily="34" charset="0"/>
                <a:cs typeface="Century Schoolbook"/>
              </a:rPr>
              <a:t>spécialisée de l’HUDA</a:t>
            </a:r>
          </a:p>
          <a:p>
            <a:pPr marL="11132" algn="ctr"/>
            <a:endParaRPr lang="fr-FR" sz="2200" dirty="0">
              <a:solidFill>
                <a:srgbClr val="9660A8"/>
              </a:solidFill>
              <a:latin typeface="Trebuchet MS" panose="020B0603020202020204" pitchFamily="34" charset="0"/>
              <a:cs typeface="Century Schoolbook"/>
            </a:endParaRPr>
          </a:p>
          <a:p>
            <a:pPr marL="11132" algn="ctr"/>
            <a:r>
              <a:rPr lang="fr-FR" sz="2200" b="1" i="1" u="sng" dirty="0">
                <a:solidFill>
                  <a:srgbClr val="9660A8"/>
                </a:solidFill>
                <a:latin typeface="Trebuchet MS" panose="020B0603020202020204" pitchFamily="34" charset="0"/>
                <a:cs typeface="Century Schoolbook"/>
              </a:rPr>
              <a:t>Le patient</a:t>
            </a:r>
            <a:r>
              <a:rPr lang="fr-FR" sz="2200" b="1" i="1" dirty="0">
                <a:solidFill>
                  <a:srgbClr val="9660A8"/>
                </a:solidFill>
                <a:latin typeface="Trebuchet MS" panose="020B0603020202020204" pitchFamily="34" charset="0"/>
                <a:cs typeface="Century Schoolbook"/>
              </a:rPr>
              <a:t> </a:t>
            </a:r>
            <a:r>
              <a:rPr lang="fr-FR" sz="2200" b="1" dirty="0">
                <a:solidFill>
                  <a:srgbClr val="9660A8"/>
                </a:solidFill>
                <a:latin typeface="Trebuchet MS" panose="020B0603020202020204" pitchFamily="34" charset="0"/>
                <a:cs typeface="Century Schoolbook"/>
              </a:rPr>
              <a:t>: </a:t>
            </a:r>
          </a:p>
          <a:p>
            <a:pPr marL="11132" algn="ctr"/>
            <a:r>
              <a:rPr lang="fr-FR" sz="2200" dirty="0" smtClean="0">
                <a:solidFill>
                  <a:srgbClr val="9660A8"/>
                </a:solidFill>
                <a:latin typeface="Trebuchet MS" panose="020B0603020202020204" pitchFamily="34" charset="0"/>
                <a:cs typeface="Century Schoolbook"/>
              </a:rPr>
              <a:t>Monsieur d’origine </a:t>
            </a:r>
            <a:r>
              <a:rPr lang="fr-FR" sz="2200" dirty="0">
                <a:solidFill>
                  <a:srgbClr val="9660A8"/>
                </a:solidFill>
                <a:latin typeface="Trebuchet MS" panose="020B0603020202020204" pitchFamily="34" charset="0"/>
                <a:cs typeface="Century Schoolbook"/>
              </a:rPr>
              <a:t>somalienne, accueilli sur l’HUDA à Pont de </a:t>
            </a:r>
            <a:r>
              <a:rPr lang="fr-FR" sz="2200" dirty="0" err="1">
                <a:solidFill>
                  <a:srgbClr val="9660A8"/>
                </a:solidFill>
                <a:latin typeface="Trebuchet MS" panose="020B0603020202020204" pitchFamily="34" charset="0"/>
                <a:cs typeface="Century Schoolbook"/>
              </a:rPr>
              <a:t>Beauvoisin</a:t>
            </a:r>
            <a:r>
              <a:rPr lang="fr-FR" sz="2200" dirty="0">
                <a:solidFill>
                  <a:srgbClr val="9660A8"/>
                </a:solidFill>
                <a:latin typeface="Trebuchet MS" panose="020B0603020202020204" pitchFamily="34" charset="0"/>
                <a:cs typeface="Century Schoolbook"/>
              </a:rPr>
              <a:t>, ne parle que somali, quelques notions d’anglais, et en demande de soins psychiques</a:t>
            </a:r>
          </a:p>
          <a:p>
            <a:pPr marL="11132" algn="ctr"/>
            <a:endParaRPr lang="fr-FR" sz="2200" dirty="0">
              <a:solidFill>
                <a:srgbClr val="9660A8"/>
              </a:solidFill>
              <a:latin typeface="Trebuchet MS" panose="020B0603020202020204" pitchFamily="34" charset="0"/>
              <a:cs typeface="Century Schoolbook"/>
            </a:endParaRPr>
          </a:p>
          <a:p>
            <a:pPr marL="11132" algn="ctr"/>
            <a:r>
              <a:rPr lang="fr-FR" sz="2200" b="1" i="1" u="sng" dirty="0">
                <a:solidFill>
                  <a:srgbClr val="9660A8"/>
                </a:solidFill>
                <a:latin typeface="Trebuchet MS" panose="020B0603020202020204" pitchFamily="34" charset="0"/>
                <a:cs typeface="Century Schoolbook"/>
              </a:rPr>
              <a:t>Le besoin du professionnel </a:t>
            </a:r>
            <a:r>
              <a:rPr lang="fr-FR" sz="2200" b="1" dirty="0">
                <a:solidFill>
                  <a:srgbClr val="9660A8"/>
                </a:solidFill>
                <a:latin typeface="Trebuchet MS" panose="020B0603020202020204" pitchFamily="34" charset="0"/>
                <a:cs typeface="Century Schoolbook"/>
              </a:rPr>
              <a:t>: </a:t>
            </a:r>
          </a:p>
          <a:p>
            <a:pPr marL="11132" algn="ctr"/>
            <a:r>
              <a:rPr lang="fr-FR" sz="2200" dirty="0">
                <a:solidFill>
                  <a:srgbClr val="9660A8"/>
                </a:solidFill>
                <a:latin typeface="Trebuchet MS" panose="020B0603020202020204" pitchFamily="34" charset="0"/>
                <a:cs typeface="Century Schoolbook"/>
              </a:rPr>
              <a:t>Trouver une solution pour que Mr puisse avoir un suivi psy ou au moins quelques consultations, si possible sur </a:t>
            </a:r>
            <a:r>
              <a:rPr lang="fr-FR" sz="2200" dirty="0" smtClean="0">
                <a:solidFill>
                  <a:srgbClr val="9660A8"/>
                </a:solidFill>
                <a:latin typeface="Trebuchet MS" panose="020B0603020202020204" pitchFamily="34" charset="0"/>
                <a:cs typeface="Century Schoolbook"/>
              </a:rPr>
              <a:t>l’Avant Pays Savoyard (pas </a:t>
            </a:r>
            <a:r>
              <a:rPr lang="fr-FR" sz="2200" dirty="0">
                <a:solidFill>
                  <a:srgbClr val="9660A8"/>
                </a:solidFill>
                <a:latin typeface="Trebuchet MS" panose="020B0603020202020204" pitchFamily="34" charset="0"/>
                <a:cs typeface="Century Schoolbook"/>
              </a:rPr>
              <a:t>de véhicule)</a:t>
            </a:r>
          </a:p>
          <a:p>
            <a:pPr marL="11132" algn="ctr"/>
            <a:endParaRPr lang="fr-FR" sz="2200" dirty="0">
              <a:solidFill>
                <a:srgbClr val="9660A8"/>
              </a:solidFill>
              <a:latin typeface="Trebuchet MS" panose="020B0603020202020204" pitchFamily="34" charset="0"/>
              <a:cs typeface="Century Schoolbook"/>
            </a:endParaRPr>
          </a:p>
          <a:p>
            <a:pPr marL="11132" algn="ctr"/>
            <a:r>
              <a:rPr lang="fr-FR" sz="2200" b="1" i="1" u="sng" dirty="0">
                <a:solidFill>
                  <a:srgbClr val="9660A8"/>
                </a:solidFill>
                <a:latin typeface="Trebuchet MS" panose="020B0603020202020204" pitchFamily="34" charset="0"/>
                <a:cs typeface="Century Schoolbook"/>
              </a:rPr>
              <a:t>Les étapes de notre intervention </a:t>
            </a:r>
            <a:r>
              <a:rPr lang="fr-FR" sz="2200" b="1" i="1" dirty="0">
                <a:solidFill>
                  <a:srgbClr val="9660A8"/>
                </a:solidFill>
                <a:latin typeface="Trebuchet MS" panose="020B0603020202020204" pitchFamily="34" charset="0"/>
                <a:cs typeface="Century Schoolbook"/>
              </a:rPr>
              <a:t>:</a:t>
            </a:r>
          </a:p>
          <a:p>
            <a:pPr marL="11132" algn="ctr"/>
            <a:r>
              <a:rPr lang="fr-FR" sz="2200" dirty="0" smtClean="0">
                <a:solidFill>
                  <a:srgbClr val="9660A8"/>
                </a:solidFill>
                <a:latin typeface="Trebuchet MS" panose="020B0603020202020204" pitchFamily="34" charset="0"/>
                <a:cs typeface="Century Schoolbook"/>
              </a:rPr>
              <a:t>-Faire le point avec le demandeur sur la </a:t>
            </a:r>
            <a:r>
              <a:rPr lang="fr-FR" sz="2200" dirty="0">
                <a:solidFill>
                  <a:srgbClr val="9660A8"/>
                </a:solidFill>
                <a:latin typeface="Trebuchet MS" panose="020B0603020202020204" pitchFamily="34" charset="0"/>
                <a:cs typeface="Century Schoolbook"/>
              </a:rPr>
              <a:t>situation et ce qui a été fait</a:t>
            </a:r>
          </a:p>
          <a:p>
            <a:pPr marL="11132" algn="ctr"/>
            <a:r>
              <a:rPr lang="fr-FR" sz="2200" dirty="0" smtClean="0">
                <a:solidFill>
                  <a:srgbClr val="9660A8"/>
                </a:solidFill>
                <a:latin typeface="Trebuchet MS" panose="020B0603020202020204" pitchFamily="34" charset="0"/>
                <a:cs typeface="Century Schoolbook"/>
              </a:rPr>
              <a:t>-Recherche </a:t>
            </a:r>
            <a:r>
              <a:rPr lang="fr-FR" sz="2200" dirty="0">
                <a:solidFill>
                  <a:srgbClr val="9660A8"/>
                </a:solidFill>
                <a:latin typeface="Trebuchet MS" panose="020B0603020202020204" pitchFamily="34" charset="0"/>
                <a:cs typeface="Century Schoolbook"/>
              </a:rPr>
              <a:t>de solution, appel EMPP</a:t>
            </a:r>
          </a:p>
          <a:p>
            <a:pPr marL="11132" algn="ctr"/>
            <a:r>
              <a:rPr lang="fr-FR" sz="2200" dirty="0" smtClean="0">
                <a:solidFill>
                  <a:srgbClr val="9660A8"/>
                </a:solidFill>
                <a:latin typeface="Trebuchet MS" panose="020B0603020202020204" pitchFamily="34" charset="0"/>
                <a:cs typeface="Century Schoolbook"/>
              </a:rPr>
              <a:t>-Liens </a:t>
            </a:r>
            <a:r>
              <a:rPr lang="fr-FR" sz="2200" dirty="0">
                <a:solidFill>
                  <a:srgbClr val="9660A8"/>
                </a:solidFill>
                <a:latin typeface="Trebuchet MS" panose="020B0603020202020204" pitchFamily="34" charset="0"/>
                <a:cs typeface="Century Schoolbook"/>
              </a:rPr>
              <a:t>réguliers par mail </a:t>
            </a:r>
            <a:r>
              <a:rPr lang="fr-FR" sz="2200" dirty="0" smtClean="0">
                <a:solidFill>
                  <a:srgbClr val="9660A8"/>
                </a:solidFill>
                <a:latin typeface="Trebuchet MS" panose="020B0603020202020204" pitchFamily="34" charset="0"/>
                <a:cs typeface="Century Schoolbook"/>
              </a:rPr>
              <a:t>avec EMPP </a:t>
            </a:r>
            <a:r>
              <a:rPr lang="fr-FR" sz="2200" dirty="0">
                <a:solidFill>
                  <a:srgbClr val="9660A8"/>
                </a:solidFill>
                <a:latin typeface="Trebuchet MS" panose="020B0603020202020204" pitchFamily="34" charset="0"/>
                <a:cs typeface="Century Schoolbook"/>
              </a:rPr>
              <a:t>et éducatrice</a:t>
            </a:r>
          </a:p>
          <a:p>
            <a:pPr marL="11132" algn="ctr"/>
            <a:r>
              <a:rPr lang="fr-FR" sz="2200" dirty="0">
                <a:solidFill>
                  <a:srgbClr val="9660A8"/>
                </a:solidFill>
                <a:latin typeface="Trebuchet MS" panose="020B0603020202020204" pitchFamily="34" charset="0"/>
                <a:cs typeface="Century Schoolbook"/>
              </a:rPr>
              <a:t>-3 mois plus tard: 1</a:t>
            </a:r>
            <a:r>
              <a:rPr lang="fr-FR" sz="2200" baseline="30000" dirty="0">
                <a:solidFill>
                  <a:srgbClr val="9660A8"/>
                </a:solidFill>
                <a:latin typeface="Trebuchet MS" panose="020B0603020202020204" pitchFamily="34" charset="0"/>
                <a:cs typeface="Century Schoolbook"/>
              </a:rPr>
              <a:t>er</a:t>
            </a:r>
            <a:r>
              <a:rPr lang="fr-FR" sz="2200" dirty="0">
                <a:solidFill>
                  <a:srgbClr val="9660A8"/>
                </a:solidFill>
                <a:latin typeface="Trebuchet MS" panose="020B0603020202020204" pitchFamily="34" charset="0"/>
                <a:cs typeface="Century Schoolbook"/>
              </a:rPr>
              <a:t> RV avec infirmière psy et traducteur par téléphone</a:t>
            </a:r>
          </a:p>
        </p:txBody>
      </p:sp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93700" y="345722"/>
            <a:ext cx="10210800" cy="47448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fr-FR" dirty="0" smtClean="0">
                <a:latin typeface="Trebuchet MS" panose="020B0603020202020204" pitchFamily="34" charset="0"/>
              </a:rPr>
              <a:t>Les </a:t>
            </a:r>
            <a:r>
              <a:rPr lang="fr-FR" dirty="0" smtClean="0">
                <a:latin typeface="Trebuchet MS" panose="020B0603020202020204" pitchFamily="34" charset="0"/>
              </a:rPr>
              <a:t>sollicitations - Exemples</a:t>
            </a:r>
            <a:endParaRPr dirty="0"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3390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2343599" y="876355"/>
            <a:ext cx="6184900" cy="0"/>
          </a:xfrm>
          <a:custGeom>
            <a:avLst/>
            <a:gdLst/>
            <a:ahLst/>
            <a:cxnLst/>
            <a:rect l="l" t="t" r="r" b="b"/>
            <a:pathLst>
              <a:path w="6184900">
                <a:moveTo>
                  <a:pt x="0" y="0"/>
                </a:moveTo>
                <a:lnTo>
                  <a:pt x="6184798" y="0"/>
                </a:lnTo>
              </a:path>
            </a:pathLst>
          </a:custGeom>
          <a:ln w="12700">
            <a:solidFill>
              <a:srgbClr val="B5D55C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7" name="object 6">
            <a:extLst>
              <a:ext uri="{FF2B5EF4-FFF2-40B4-BE49-F238E27FC236}">
                <a16:creationId xmlns:a16="http://schemas.microsoft.com/office/drawing/2014/main" xmlns="" id="{15C81AD3-D738-44E4-B646-E4B8A15B16E4}"/>
              </a:ext>
            </a:extLst>
          </p:cNvPr>
          <p:cNvSpPr txBox="1"/>
          <p:nvPr/>
        </p:nvSpPr>
        <p:spPr>
          <a:xfrm>
            <a:off x="812647" y="1038225"/>
            <a:ext cx="9246801" cy="6106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1132" algn="ctr"/>
            <a:r>
              <a:rPr lang="fr-FR" sz="2200" b="1" i="1" u="sng" dirty="0" smtClean="0">
                <a:solidFill>
                  <a:srgbClr val="9660A8"/>
                </a:solidFill>
                <a:latin typeface="Trebuchet MS" panose="020B0603020202020204" pitchFamily="34" charset="0"/>
                <a:cs typeface="Century Schoolbook"/>
              </a:rPr>
              <a:t>Le demandeur </a:t>
            </a:r>
            <a:r>
              <a:rPr lang="fr-FR" sz="2200" b="1" dirty="0">
                <a:solidFill>
                  <a:srgbClr val="9660A8"/>
                </a:solidFill>
                <a:latin typeface="Trebuchet MS" panose="020B0603020202020204" pitchFamily="34" charset="0"/>
                <a:cs typeface="Century Schoolbook"/>
              </a:rPr>
              <a:t>: </a:t>
            </a:r>
          </a:p>
          <a:p>
            <a:pPr marL="11132" algn="ctr"/>
            <a:r>
              <a:rPr lang="fr-FR" sz="2200" dirty="0">
                <a:solidFill>
                  <a:srgbClr val="9660A8"/>
                </a:solidFill>
                <a:latin typeface="Trebuchet MS" panose="020B0603020202020204" pitchFamily="34" charset="0"/>
                <a:cs typeface="Century Schoolbook"/>
              </a:rPr>
              <a:t>Assistante sociale de secteur</a:t>
            </a:r>
          </a:p>
          <a:p>
            <a:pPr marL="11132" algn="ctr"/>
            <a:endParaRPr lang="fr-FR" sz="2200" dirty="0">
              <a:solidFill>
                <a:srgbClr val="9660A8"/>
              </a:solidFill>
              <a:latin typeface="Trebuchet MS" panose="020B0603020202020204" pitchFamily="34" charset="0"/>
              <a:cs typeface="Century Schoolbook"/>
            </a:endParaRPr>
          </a:p>
          <a:p>
            <a:pPr marL="11132" algn="ctr"/>
            <a:r>
              <a:rPr lang="fr-FR" sz="2200" b="1" i="1" u="sng" dirty="0">
                <a:solidFill>
                  <a:srgbClr val="9660A8"/>
                </a:solidFill>
                <a:latin typeface="Trebuchet MS" panose="020B0603020202020204" pitchFamily="34" charset="0"/>
                <a:cs typeface="Century Schoolbook"/>
              </a:rPr>
              <a:t>Le patient</a:t>
            </a:r>
            <a:r>
              <a:rPr lang="fr-FR" sz="2200" b="1" i="1" dirty="0">
                <a:solidFill>
                  <a:srgbClr val="9660A8"/>
                </a:solidFill>
                <a:latin typeface="Trebuchet MS" panose="020B0603020202020204" pitchFamily="34" charset="0"/>
                <a:cs typeface="Century Schoolbook"/>
              </a:rPr>
              <a:t> </a:t>
            </a:r>
            <a:r>
              <a:rPr lang="fr-FR" sz="2200" b="1" dirty="0">
                <a:solidFill>
                  <a:srgbClr val="9660A8"/>
                </a:solidFill>
                <a:latin typeface="Trebuchet MS" panose="020B0603020202020204" pitchFamily="34" charset="0"/>
                <a:cs typeface="Century Schoolbook"/>
              </a:rPr>
              <a:t>: </a:t>
            </a:r>
          </a:p>
          <a:p>
            <a:pPr marL="11132" algn="ctr"/>
            <a:r>
              <a:rPr lang="fr-FR" sz="2200" dirty="0">
                <a:solidFill>
                  <a:srgbClr val="9660A8"/>
                </a:solidFill>
                <a:latin typeface="Trebuchet MS" panose="020B0603020202020204" pitchFamily="34" charset="0"/>
                <a:cs typeface="Century Schoolbook"/>
              </a:rPr>
              <a:t>Femme, 62 ans, mariée, plusieurs pathologies (ALD) dont cataracte très évoluée avec échec d’une chirurgie précédente, dépression, anxiété majeure.</a:t>
            </a:r>
          </a:p>
          <a:p>
            <a:pPr marL="11132" algn="ctr"/>
            <a:endParaRPr lang="fr-FR" sz="2200" dirty="0">
              <a:solidFill>
                <a:srgbClr val="9660A8"/>
              </a:solidFill>
              <a:latin typeface="Trebuchet MS" panose="020B0603020202020204" pitchFamily="34" charset="0"/>
              <a:cs typeface="Century Schoolbook"/>
            </a:endParaRPr>
          </a:p>
          <a:p>
            <a:pPr marL="11132" algn="ctr"/>
            <a:r>
              <a:rPr lang="fr-FR" sz="2200" b="1" i="1" u="sng" dirty="0">
                <a:solidFill>
                  <a:srgbClr val="9660A8"/>
                </a:solidFill>
                <a:latin typeface="Trebuchet MS" panose="020B0603020202020204" pitchFamily="34" charset="0"/>
                <a:cs typeface="Century Schoolbook"/>
              </a:rPr>
              <a:t>Le besoin du professionnel </a:t>
            </a:r>
            <a:r>
              <a:rPr lang="fr-FR" sz="2200" b="1" dirty="0">
                <a:solidFill>
                  <a:srgbClr val="9660A8"/>
                </a:solidFill>
                <a:latin typeface="Trebuchet MS" panose="020B0603020202020204" pitchFamily="34" charset="0"/>
                <a:cs typeface="Century Schoolbook"/>
              </a:rPr>
              <a:t>: </a:t>
            </a:r>
          </a:p>
          <a:p>
            <a:pPr marL="11132" algn="ctr"/>
            <a:r>
              <a:rPr lang="fr-FR" sz="2200" dirty="0">
                <a:solidFill>
                  <a:srgbClr val="9660A8"/>
                </a:solidFill>
                <a:latin typeface="Trebuchet MS" panose="020B0603020202020204" pitchFamily="34" charset="0"/>
                <a:cs typeface="Century Schoolbook"/>
              </a:rPr>
              <a:t>Besoin de relais sur l'aspect santé pour laisser place au travail des autres problématiques</a:t>
            </a:r>
          </a:p>
          <a:p>
            <a:pPr marL="11132" algn="ctr"/>
            <a:endParaRPr lang="fr-FR" sz="2200" dirty="0">
              <a:solidFill>
                <a:srgbClr val="9660A8"/>
              </a:solidFill>
              <a:latin typeface="Trebuchet MS" panose="020B0603020202020204" pitchFamily="34" charset="0"/>
              <a:cs typeface="Century Schoolbook"/>
            </a:endParaRPr>
          </a:p>
          <a:p>
            <a:pPr marL="11132" algn="ctr"/>
            <a:r>
              <a:rPr lang="fr-FR" sz="2200" b="1" i="1" u="sng" dirty="0">
                <a:solidFill>
                  <a:srgbClr val="9660A8"/>
                </a:solidFill>
                <a:latin typeface="Trebuchet MS" panose="020B0603020202020204" pitchFamily="34" charset="0"/>
                <a:cs typeface="Century Schoolbook"/>
              </a:rPr>
              <a:t>Les étapes de notre intervention </a:t>
            </a:r>
            <a:r>
              <a:rPr lang="fr-FR" sz="2200" b="1" i="1" dirty="0">
                <a:solidFill>
                  <a:srgbClr val="9660A8"/>
                </a:solidFill>
                <a:latin typeface="Trebuchet MS" panose="020B0603020202020204" pitchFamily="34" charset="0"/>
                <a:cs typeface="Century Schoolbook"/>
              </a:rPr>
              <a:t>:</a:t>
            </a:r>
          </a:p>
          <a:p>
            <a:pPr marL="354032" indent="-342900" algn="ctr">
              <a:buFont typeface="Arial" panose="020B0604020202020204" pitchFamily="34" charset="0"/>
              <a:buChar char="•"/>
            </a:pPr>
            <a:r>
              <a:rPr lang="fr-FR" sz="2200" dirty="0">
                <a:solidFill>
                  <a:srgbClr val="9660A8"/>
                </a:solidFill>
                <a:latin typeface="Trebuchet MS" panose="020B0603020202020204" pitchFamily="34" charset="0"/>
                <a:cs typeface="Century Schoolbook"/>
              </a:rPr>
              <a:t>Liens avec les pros actuels + introduction de nouveaux pros</a:t>
            </a:r>
          </a:p>
          <a:p>
            <a:pPr marL="354032" indent="-342900" algn="ctr">
              <a:buFont typeface="Arial" panose="020B0604020202020204" pitchFamily="34" charset="0"/>
              <a:buChar char="•"/>
            </a:pPr>
            <a:r>
              <a:rPr lang="fr-FR" sz="2200" dirty="0">
                <a:solidFill>
                  <a:srgbClr val="9660A8"/>
                </a:solidFill>
                <a:latin typeface="Trebuchet MS" panose="020B0603020202020204" pitchFamily="34" charset="0"/>
                <a:cs typeface="Century Schoolbook"/>
              </a:rPr>
              <a:t>Accompagnement à des « temps médicaux clefs » </a:t>
            </a:r>
          </a:p>
          <a:p>
            <a:pPr marL="354032" indent="-342900" algn="ctr">
              <a:buFont typeface="Arial" panose="020B0604020202020204" pitchFamily="34" charset="0"/>
              <a:buChar char="•"/>
            </a:pPr>
            <a:r>
              <a:rPr lang="fr-FR" sz="2200" dirty="0">
                <a:solidFill>
                  <a:srgbClr val="9660A8"/>
                </a:solidFill>
                <a:latin typeface="Trebuchet MS" panose="020B0603020202020204" pitchFamily="34" charset="0"/>
                <a:cs typeface="Century Schoolbook"/>
              </a:rPr>
              <a:t>Soutien administratif ponctuel en lien avec la santé</a:t>
            </a:r>
          </a:p>
          <a:p>
            <a:pPr marL="354032" indent="-342900" algn="ctr">
              <a:buFont typeface="Arial" panose="020B0604020202020204" pitchFamily="34" charset="0"/>
              <a:buChar char="•"/>
            </a:pPr>
            <a:r>
              <a:rPr lang="fr-FR" sz="2200" dirty="0">
                <a:solidFill>
                  <a:srgbClr val="9660A8"/>
                </a:solidFill>
                <a:latin typeface="Trebuchet MS" panose="020B0603020202020204" pitchFamily="34" charset="0"/>
                <a:cs typeface="Century Schoolbook"/>
              </a:rPr>
              <a:t>Entretiens réguliers (VAD, accompagnement extérieur, téléphone…) </a:t>
            </a:r>
          </a:p>
          <a:p>
            <a:pPr marL="354032" indent="-342900" algn="ctr">
              <a:buFont typeface="Arial" panose="020B0604020202020204" pitchFamily="34" charset="0"/>
              <a:buChar char="•"/>
            </a:pPr>
            <a:r>
              <a:rPr lang="fr-FR" sz="2200" dirty="0">
                <a:solidFill>
                  <a:srgbClr val="9660A8"/>
                </a:solidFill>
                <a:latin typeface="Trebuchet MS" panose="020B0603020202020204" pitchFamily="34" charset="0"/>
                <a:cs typeface="Century Schoolbook"/>
              </a:rPr>
              <a:t>Rappel des objectifs du DAC à court et moyen termes</a:t>
            </a:r>
          </a:p>
        </p:txBody>
      </p:sp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93700" y="345722"/>
            <a:ext cx="10210800" cy="47448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fr-FR" dirty="0" smtClean="0">
                <a:latin typeface="Trebuchet MS" panose="020B0603020202020204" pitchFamily="34" charset="0"/>
              </a:rPr>
              <a:t>Les </a:t>
            </a:r>
            <a:r>
              <a:rPr lang="fr-FR" dirty="0" smtClean="0">
                <a:latin typeface="Trebuchet MS" panose="020B0603020202020204" pitchFamily="34" charset="0"/>
              </a:rPr>
              <a:t>sollicitations - Exemples</a:t>
            </a:r>
            <a:endParaRPr dirty="0"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2249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2343599" y="876355"/>
            <a:ext cx="6184900" cy="0"/>
          </a:xfrm>
          <a:custGeom>
            <a:avLst/>
            <a:gdLst/>
            <a:ahLst/>
            <a:cxnLst/>
            <a:rect l="l" t="t" r="r" b="b"/>
            <a:pathLst>
              <a:path w="6184900">
                <a:moveTo>
                  <a:pt x="0" y="0"/>
                </a:moveTo>
                <a:lnTo>
                  <a:pt x="6184798" y="0"/>
                </a:lnTo>
              </a:path>
            </a:pathLst>
          </a:custGeom>
          <a:ln w="12700">
            <a:solidFill>
              <a:srgbClr val="B5D55C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7" name="object 6">
            <a:extLst>
              <a:ext uri="{FF2B5EF4-FFF2-40B4-BE49-F238E27FC236}">
                <a16:creationId xmlns:a16="http://schemas.microsoft.com/office/drawing/2014/main" xmlns="" id="{15C81AD3-D738-44E4-B646-E4B8A15B16E4}"/>
              </a:ext>
            </a:extLst>
          </p:cNvPr>
          <p:cNvSpPr txBox="1"/>
          <p:nvPr/>
        </p:nvSpPr>
        <p:spPr>
          <a:xfrm>
            <a:off x="812647" y="1038225"/>
            <a:ext cx="9246801" cy="542969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1132" algn="ctr"/>
            <a:r>
              <a:rPr lang="fr-FR" sz="2200" b="1" i="1" u="sng" dirty="0" smtClean="0">
                <a:solidFill>
                  <a:srgbClr val="9660A8"/>
                </a:solidFill>
                <a:latin typeface="Trebuchet MS" panose="020B0603020202020204" pitchFamily="34" charset="0"/>
                <a:cs typeface="Century Schoolbook"/>
              </a:rPr>
              <a:t>Le demandeur </a:t>
            </a:r>
            <a:r>
              <a:rPr lang="fr-FR" sz="2200" b="1" dirty="0">
                <a:solidFill>
                  <a:srgbClr val="9660A8"/>
                </a:solidFill>
                <a:latin typeface="Trebuchet MS" panose="020B0603020202020204" pitchFamily="34" charset="0"/>
                <a:cs typeface="Century Schoolbook"/>
              </a:rPr>
              <a:t>: </a:t>
            </a:r>
          </a:p>
          <a:p>
            <a:pPr marL="11132" algn="ctr"/>
            <a:r>
              <a:rPr lang="fr-FR" sz="2200" dirty="0">
                <a:solidFill>
                  <a:srgbClr val="9660A8"/>
                </a:solidFill>
                <a:latin typeface="Trebuchet MS" panose="020B0603020202020204" pitchFamily="34" charset="0"/>
                <a:cs typeface="Century Schoolbook"/>
              </a:rPr>
              <a:t>Médecin généraliste</a:t>
            </a:r>
          </a:p>
          <a:p>
            <a:pPr marL="11132" algn="ctr"/>
            <a:endParaRPr lang="fr-FR" sz="2200" dirty="0">
              <a:solidFill>
                <a:srgbClr val="9660A8"/>
              </a:solidFill>
              <a:latin typeface="Trebuchet MS" panose="020B0603020202020204" pitchFamily="34" charset="0"/>
              <a:cs typeface="Century Schoolbook"/>
            </a:endParaRPr>
          </a:p>
          <a:p>
            <a:pPr marL="11132" algn="ctr"/>
            <a:r>
              <a:rPr lang="fr-FR" sz="2200" b="1" i="1" u="sng" dirty="0">
                <a:solidFill>
                  <a:srgbClr val="9660A8"/>
                </a:solidFill>
                <a:latin typeface="Trebuchet MS" panose="020B0603020202020204" pitchFamily="34" charset="0"/>
                <a:cs typeface="Century Schoolbook"/>
              </a:rPr>
              <a:t>Le patient</a:t>
            </a:r>
            <a:r>
              <a:rPr lang="fr-FR" sz="2200" b="1" i="1" dirty="0">
                <a:solidFill>
                  <a:srgbClr val="9660A8"/>
                </a:solidFill>
                <a:latin typeface="Trebuchet MS" panose="020B0603020202020204" pitchFamily="34" charset="0"/>
                <a:cs typeface="Century Schoolbook"/>
              </a:rPr>
              <a:t> </a:t>
            </a:r>
            <a:r>
              <a:rPr lang="fr-FR" sz="2200" b="1" dirty="0">
                <a:solidFill>
                  <a:srgbClr val="9660A8"/>
                </a:solidFill>
                <a:latin typeface="Trebuchet MS" panose="020B0603020202020204" pitchFamily="34" charset="0"/>
                <a:cs typeface="Century Schoolbook"/>
              </a:rPr>
              <a:t>: </a:t>
            </a:r>
          </a:p>
          <a:p>
            <a:pPr marL="11132" algn="ctr"/>
            <a:r>
              <a:rPr lang="fr-FR" sz="2200" dirty="0">
                <a:solidFill>
                  <a:srgbClr val="9660A8"/>
                </a:solidFill>
                <a:latin typeface="Trebuchet MS" panose="020B0603020202020204" pitchFamily="34" charset="0"/>
                <a:cs typeface="Century Schoolbook"/>
              </a:rPr>
              <a:t>Couple, </a:t>
            </a:r>
            <a:r>
              <a:rPr lang="fr-FR" sz="2200" dirty="0" smtClean="0">
                <a:solidFill>
                  <a:srgbClr val="9660A8"/>
                </a:solidFill>
                <a:latin typeface="Trebuchet MS" panose="020B0603020202020204" pitchFamily="34" charset="0"/>
                <a:cs typeface="Century Schoolbook"/>
              </a:rPr>
              <a:t>mariés, </a:t>
            </a:r>
            <a:r>
              <a:rPr lang="fr-FR" sz="2200" dirty="0">
                <a:solidFill>
                  <a:srgbClr val="9660A8"/>
                </a:solidFill>
                <a:latin typeface="Trebuchet MS" panose="020B0603020202020204" pitchFamily="34" charset="0"/>
                <a:cs typeface="Century Schoolbook"/>
              </a:rPr>
              <a:t>Mme 72 ans, Mr 61 ans, pathologies psychiatriques pour les 2, maladie de Parkinson pour Mme et dépression pour Mr.</a:t>
            </a:r>
          </a:p>
          <a:p>
            <a:pPr marL="11132" algn="ctr"/>
            <a:endParaRPr lang="fr-FR" sz="2200" dirty="0">
              <a:solidFill>
                <a:srgbClr val="9660A8"/>
              </a:solidFill>
              <a:latin typeface="Trebuchet MS" panose="020B0603020202020204" pitchFamily="34" charset="0"/>
              <a:cs typeface="Century Schoolbook"/>
            </a:endParaRPr>
          </a:p>
          <a:p>
            <a:pPr marL="11132" algn="ctr"/>
            <a:r>
              <a:rPr lang="fr-FR" sz="2200" b="1" i="1" u="sng" dirty="0">
                <a:solidFill>
                  <a:srgbClr val="9660A8"/>
                </a:solidFill>
                <a:latin typeface="Trebuchet MS" panose="020B0603020202020204" pitchFamily="34" charset="0"/>
                <a:cs typeface="Century Schoolbook"/>
              </a:rPr>
              <a:t>Le besoin du professionnel </a:t>
            </a:r>
            <a:r>
              <a:rPr lang="fr-FR" sz="2200" b="1" dirty="0">
                <a:solidFill>
                  <a:srgbClr val="9660A8"/>
                </a:solidFill>
                <a:latin typeface="Trebuchet MS" panose="020B0603020202020204" pitchFamily="34" charset="0"/>
                <a:cs typeface="Century Schoolbook"/>
              </a:rPr>
              <a:t>: </a:t>
            </a:r>
          </a:p>
          <a:p>
            <a:pPr marL="11132" algn="ctr"/>
            <a:r>
              <a:rPr lang="fr-FR" sz="2200" dirty="0">
                <a:solidFill>
                  <a:srgbClr val="9660A8"/>
                </a:solidFill>
                <a:latin typeface="Trebuchet MS" panose="020B0603020202020204" pitchFamily="34" charset="0"/>
                <a:cs typeface="Century Schoolbook"/>
              </a:rPr>
              <a:t>Organisation d’une RCP pour échanger avec les autres pros</a:t>
            </a:r>
          </a:p>
          <a:p>
            <a:pPr marL="11132" algn="ctr"/>
            <a:endParaRPr lang="fr-FR" sz="2200" dirty="0">
              <a:solidFill>
                <a:srgbClr val="9660A8"/>
              </a:solidFill>
              <a:latin typeface="Trebuchet MS" panose="020B0603020202020204" pitchFamily="34" charset="0"/>
              <a:cs typeface="Century Schoolbook"/>
            </a:endParaRPr>
          </a:p>
          <a:p>
            <a:pPr marL="11132" algn="ctr"/>
            <a:r>
              <a:rPr lang="fr-FR" sz="2200" b="1" i="1" u="sng" dirty="0">
                <a:solidFill>
                  <a:srgbClr val="9660A8"/>
                </a:solidFill>
                <a:latin typeface="Trebuchet MS" panose="020B0603020202020204" pitchFamily="34" charset="0"/>
                <a:cs typeface="Century Schoolbook"/>
              </a:rPr>
              <a:t>Les étapes de notre intervention </a:t>
            </a:r>
            <a:r>
              <a:rPr lang="fr-FR" sz="2200" b="1" i="1" dirty="0">
                <a:solidFill>
                  <a:srgbClr val="9660A8"/>
                </a:solidFill>
                <a:latin typeface="Trebuchet MS" panose="020B0603020202020204" pitchFamily="34" charset="0"/>
                <a:cs typeface="Century Schoolbook"/>
              </a:rPr>
              <a:t>:</a:t>
            </a:r>
          </a:p>
          <a:p>
            <a:pPr marL="354032" indent="-342900" algn="ctr">
              <a:buFont typeface="Arial" panose="020B0604020202020204" pitchFamily="34" charset="0"/>
              <a:buChar char="•"/>
            </a:pPr>
            <a:r>
              <a:rPr lang="fr-FR" sz="2200" dirty="0">
                <a:solidFill>
                  <a:srgbClr val="9660A8"/>
                </a:solidFill>
                <a:latin typeface="Trebuchet MS" panose="020B0603020202020204" pitchFamily="34" charset="0"/>
                <a:cs typeface="Century Schoolbook"/>
              </a:rPr>
              <a:t>VAD</a:t>
            </a:r>
          </a:p>
          <a:p>
            <a:pPr marL="354032" indent="-342900" algn="ctr">
              <a:buFont typeface="Arial" panose="020B0604020202020204" pitchFamily="34" charset="0"/>
              <a:buChar char="•"/>
            </a:pPr>
            <a:r>
              <a:rPr lang="fr-FR" sz="2200" dirty="0" smtClean="0">
                <a:solidFill>
                  <a:srgbClr val="9660A8"/>
                </a:solidFill>
                <a:latin typeface="Trebuchet MS" panose="020B0603020202020204" pitchFamily="34" charset="0"/>
                <a:cs typeface="Century Schoolbook"/>
              </a:rPr>
              <a:t>Échanges </a:t>
            </a:r>
            <a:r>
              <a:rPr lang="fr-FR" sz="2200" dirty="0">
                <a:solidFill>
                  <a:srgbClr val="9660A8"/>
                </a:solidFill>
                <a:latin typeface="Trebuchet MS" panose="020B0603020202020204" pitchFamily="34" charset="0"/>
                <a:cs typeface="Century Schoolbook"/>
              </a:rPr>
              <a:t>avec les pros en place</a:t>
            </a:r>
          </a:p>
          <a:p>
            <a:pPr marL="354032" indent="-342900" algn="ctr">
              <a:buFont typeface="Arial" panose="020B0604020202020204" pitchFamily="34" charset="0"/>
              <a:buChar char="•"/>
            </a:pPr>
            <a:r>
              <a:rPr lang="fr-FR" sz="2200" dirty="0">
                <a:solidFill>
                  <a:srgbClr val="9660A8"/>
                </a:solidFill>
                <a:latin typeface="Trebuchet MS" panose="020B0603020202020204" pitchFamily="34" charset="0"/>
                <a:cs typeface="Century Schoolbook"/>
              </a:rPr>
              <a:t>Organisation RCP et élaboration des objectifs</a:t>
            </a:r>
          </a:p>
          <a:p>
            <a:pPr marL="354032" indent="-342900" algn="ctr">
              <a:buFont typeface="Arial" panose="020B0604020202020204" pitchFamily="34" charset="0"/>
              <a:buChar char="•"/>
            </a:pPr>
            <a:r>
              <a:rPr lang="fr-FR" sz="2200" dirty="0">
                <a:solidFill>
                  <a:srgbClr val="9660A8"/>
                </a:solidFill>
                <a:latin typeface="Trebuchet MS" panose="020B0603020202020204" pitchFamily="34" charset="0"/>
                <a:cs typeface="Century Schoolbook"/>
              </a:rPr>
              <a:t>RCP avec tous les intervenants </a:t>
            </a:r>
          </a:p>
          <a:p>
            <a:pPr marL="354032" indent="-342900" algn="ctr">
              <a:buFont typeface="Arial" panose="020B0604020202020204" pitchFamily="34" charset="0"/>
              <a:buChar char="•"/>
            </a:pPr>
            <a:r>
              <a:rPr lang="fr-FR" sz="2200" dirty="0">
                <a:solidFill>
                  <a:srgbClr val="9660A8"/>
                </a:solidFill>
                <a:latin typeface="Trebuchet MS" panose="020B0603020202020204" pitchFamily="34" charset="0"/>
                <a:cs typeface="Century Schoolbook"/>
              </a:rPr>
              <a:t>Transmission planning précis au couple</a:t>
            </a:r>
          </a:p>
        </p:txBody>
      </p:sp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93700" y="345722"/>
            <a:ext cx="10210800" cy="47448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fr-FR" dirty="0" smtClean="0">
                <a:latin typeface="Trebuchet MS" panose="020B0603020202020204" pitchFamily="34" charset="0"/>
              </a:rPr>
              <a:t>Les </a:t>
            </a:r>
            <a:r>
              <a:rPr lang="fr-FR" dirty="0" smtClean="0">
                <a:latin typeface="Trebuchet MS" panose="020B0603020202020204" pitchFamily="34" charset="0"/>
              </a:rPr>
              <a:t>sollicitations - Exemples</a:t>
            </a:r>
            <a:endParaRPr dirty="0"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7124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2343599" y="876355"/>
            <a:ext cx="6184900" cy="0"/>
          </a:xfrm>
          <a:custGeom>
            <a:avLst/>
            <a:gdLst/>
            <a:ahLst/>
            <a:cxnLst/>
            <a:rect l="l" t="t" r="r" b="b"/>
            <a:pathLst>
              <a:path w="6184900">
                <a:moveTo>
                  <a:pt x="0" y="0"/>
                </a:moveTo>
                <a:lnTo>
                  <a:pt x="6184798" y="0"/>
                </a:lnTo>
              </a:path>
            </a:pathLst>
          </a:custGeom>
          <a:ln w="12700">
            <a:solidFill>
              <a:srgbClr val="B5D55C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7" name="object 6">
            <a:extLst>
              <a:ext uri="{FF2B5EF4-FFF2-40B4-BE49-F238E27FC236}">
                <a16:creationId xmlns:a16="http://schemas.microsoft.com/office/drawing/2014/main" xmlns="" id="{15C81AD3-D738-44E4-B646-E4B8A15B16E4}"/>
              </a:ext>
            </a:extLst>
          </p:cNvPr>
          <p:cNvSpPr txBox="1"/>
          <p:nvPr/>
        </p:nvSpPr>
        <p:spPr>
          <a:xfrm>
            <a:off x="812647" y="1038225"/>
            <a:ext cx="9246801" cy="644535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1132" algn="ctr"/>
            <a:r>
              <a:rPr lang="fr-FR" sz="2200" b="1" i="1" u="sng" dirty="0" smtClean="0">
                <a:solidFill>
                  <a:srgbClr val="9660A8"/>
                </a:solidFill>
                <a:latin typeface="Trebuchet MS" panose="020B0603020202020204" pitchFamily="34" charset="0"/>
                <a:cs typeface="Century Schoolbook"/>
              </a:rPr>
              <a:t>Le demandeur </a:t>
            </a:r>
            <a:r>
              <a:rPr lang="fr-FR" sz="2200" b="1" dirty="0">
                <a:solidFill>
                  <a:srgbClr val="9660A8"/>
                </a:solidFill>
                <a:latin typeface="Trebuchet MS" panose="020B0603020202020204" pitchFamily="34" charset="0"/>
                <a:cs typeface="Century Schoolbook"/>
              </a:rPr>
              <a:t>: </a:t>
            </a:r>
          </a:p>
          <a:p>
            <a:pPr marL="11132" algn="ctr"/>
            <a:r>
              <a:rPr lang="fr-FR" sz="2200" dirty="0">
                <a:solidFill>
                  <a:srgbClr val="9660A8"/>
                </a:solidFill>
                <a:latin typeface="Trebuchet MS" panose="020B0603020202020204" pitchFamily="34" charset="0"/>
                <a:cs typeface="Century Schoolbook"/>
              </a:rPr>
              <a:t>Médecin généraliste</a:t>
            </a:r>
          </a:p>
          <a:p>
            <a:pPr marL="11132" algn="ctr"/>
            <a:endParaRPr lang="fr-FR" sz="2200" dirty="0">
              <a:solidFill>
                <a:srgbClr val="9660A8"/>
              </a:solidFill>
              <a:latin typeface="Trebuchet MS" panose="020B0603020202020204" pitchFamily="34" charset="0"/>
              <a:cs typeface="Century Schoolbook"/>
            </a:endParaRPr>
          </a:p>
          <a:p>
            <a:pPr marL="11132" algn="ctr"/>
            <a:r>
              <a:rPr lang="fr-FR" sz="2200" b="1" i="1" u="sng" dirty="0">
                <a:solidFill>
                  <a:srgbClr val="9660A8"/>
                </a:solidFill>
                <a:latin typeface="Trebuchet MS" panose="020B0603020202020204" pitchFamily="34" charset="0"/>
                <a:cs typeface="Century Schoolbook"/>
              </a:rPr>
              <a:t>Le patient</a:t>
            </a:r>
            <a:r>
              <a:rPr lang="fr-FR" sz="2200" b="1" i="1" dirty="0">
                <a:solidFill>
                  <a:srgbClr val="9660A8"/>
                </a:solidFill>
                <a:latin typeface="Trebuchet MS" panose="020B0603020202020204" pitchFamily="34" charset="0"/>
                <a:cs typeface="Century Schoolbook"/>
              </a:rPr>
              <a:t> </a:t>
            </a:r>
            <a:r>
              <a:rPr lang="fr-FR" sz="2200" b="1" dirty="0">
                <a:solidFill>
                  <a:srgbClr val="9660A8"/>
                </a:solidFill>
                <a:latin typeface="Trebuchet MS" panose="020B0603020202020204" pitchFamily="34" charset="0"/>
                <a:cs typeface="Century Schoolbook"/>
              </a:rPr>
              <a:t>: </a:t>
            </a:r>
          </a:p>
          <a:p>
            <a:pPr marL="11132" algn="ctr"/>
            <a:r>
              <a:rPr lang="fr-FR" sz="2200" dirty="0">
                <a:solidFill>
                  <a:srgbClr val="9660A8"/>
                </a:solidFill>
                <a:latin typeface="Trebuchet MS" panose="020B0603020202020204" pitchFamily="34" charset="0"/>
                <a:cs typeface="Century Schoolbook"/>
              </a:rPr>
              <a:t>Homme de 60 ans. Opération de la hanche avant la COVID. N’a pas pu bénéficier de rééducation = en fauteuil roulant. Obésité morbide. Dépression. Addiction à </a:t>
            </a:r>
            <a:r>
              <a:rPr lang="fr-FR" sz="2200" dirty="0" smtClean="0">
                <a:solidFill>
                  <a:srgbClr val="9660A8"/>
                </a:solidFill>
                <a:latin typeface="Trebuchet MS" panose="020B0603020202020204" pitchFamily="34" charset="0"/>
                <a:cs typeface="Century Schoolbook"/>
              </a:rPr>
              <a:t>l’alcool.</a:t>
            </a:r>
            <a:endParaRPr lang="fr-FR" sz="2200" dirty="0">
              <a:solidFill>
                <a:srgbClr val="9660A8"/>
              </a:solidFill>
              <a:latin typeface="Trebuchet MS" panose="020B0603020202020204" pitchFamily="34" charset="0"/>
              <a:cs typeface="Century Schoolbook"/>
            </a:endParaRPr>
          </a:p>
          <a:p>
            <a:pPr marL="11132" algn="ctr"/>
            <a:endParaRPr lang="fr-FR" sz="2200" dirty="0">
              <a:solidFill>
                <a:srgbClr val="9660A8"/>
              </a:solidFill>
              <a:latin typeface="Trebuchet MS" panose="020B0603020202020204" pitchFamily="34" charset="0"/>
              <a:cs typeface="Century Schoolbook"/>
            </a:endParaRPr>
          </a:p>
          <a:p>
            <a:pPr marL="11132" algn="ctr"/>
            <a:r>
              <a:rPr lang="fr-FR" sz="2200" b="1" i="1" u="sng" dirty="0">
                <a:solidFill>
                  <a:srgbClr val="9660A8"/>
                </a:solidFill>
                <a:latin typeface="Trebuchet MS" panose="020B0603020202020204" pitchFamily="34" charset="0"/>
                <a:cs typeface="Century Schoolbook"/>
              </a:rPr>
              <a:t>Le besoin du professionnel </a:t>
            </a:r>
            <a:r>
              <a:rPr lang="fr-FR" sz="2200" b="1" dirty="0">
                <a:solidFill>
                  <a:srgbClr val="9660A8"/>
                </a:solidFill>
                <a:latin typeface="Trebuchet MS" panose="020B0603020202020204" pitchFamily="34" charset="0"/>
                <a:cs typeface="Century Schoolbook"/>
              </a:rPr>
              <a:t>: </a:t>
            </a:r>
          </a:p>
          <a:p>
            <a:pPr marL="11132" algn="ctr"/>
            <a:r>
              <a:rPr lang="fr-FR" sz="2200" dirty="0" smtClean="0">
                <a:solidFill>
                  <a:srgbClr val="9660A8"/>
                </a:solidFill>
                <a:latin typeface="Trebuchet MS" panose="020B0603020202020204" pitchFamily="34" charset="0"/>
                <a:cs typeface="Century Schoolbook"/>
              </a:rPr>
              <a:t>Faire le </a:t>
            </a:r>
            <a:r>
              <a:rPr lang="fr-FR" sz="2200" dirty="0">
                <a:solidFill>
                  <a:srgbClr val="9660A8"/>
                </a:solidFill>
                <a:latin typeface="Trebuchet MS" panose="020B0603020202020204" pitchFamily="34" charset="0"/>
                <a:cs typeface="Century Schoolbook"/>
              </a:rPr>
              <a:t>lien avec les structures de rééducation. </a:t>
            </a:r>
            <a:endParaRPr lang="fr-FR" sz="2200" dirty="0" smtClean="0">
              <a:solidFill>
                <a:srgbClr val="9660A8"/>
              </a:solidFill>
              <a:latin typeface="Trebuchet MS" panose="020B0603020202020204" pitchFamily="34" charset="0"/>
              <a:cs typeface="Century Schoolbook"/>
            </a:endParaRPr>
          </a:p>
          <a:p>
            <a:pPr marL="11132" algn="ctr"/>
            <a:r>
              <a:rPr lang="fr-FR" sz="2200" dirty="0" smtClean="0">
                <a:solidFill>
                  <a:srgbClr val="9660A8"/>
                </a:solidFill>
                <a:latin typeface="Trebuchet MS" panose="020B0603020202020204" pitchFamily="34" charset="0"/>
                <a:cs typeface="Century Schoolbook"/>
              </a:rPr>
              <a:t>Accompagner </a:t>
            </a:r>
            <a:r>
              <a:rPr lang="fr-FR" sz="2200" dirty="0">
                <a:solidFill>
                  <a:srgbClr val="9660A8"/>
                </a:solidFill>
                <a:latin typeface="Trebuchet MS" panose="020B0603020202020204" pitchFamily="34" charset="0"/>
                <a:cs typeface="Century Schoolbook"/>
              </a:rPr>
              <a:t>Mr dans un parcours de santé.</a:t>
            </a:r>
          </a:p>
          <a:p>
            <a:pPr marL="11132" algn="ctr"/>
            <a:endParaRPr lang="fr-FR" sz="2200" dirty="0">
              <a:solidFill>
                <a:srgbClr val="9660A8"/>
              </a:solidFill>
              <a:latin typeface="Trebuchet MS" panose="020B0603020202020204" pitchFamily="34" charset="0"/>
              <a:cs typeface="Century Schoolbook"/>
            </a:endParaRPr>
          </a:p>
          <a:p>
            <a:pPr marL="11132" algn="ctr"/>
            <a:r>
              <a:rPr lang="fr-FR" sz="2200" b="1" i="1" u="sng" dirty="0">
                <a:solidFill>
                  <a:srgbClr val="9660A8"/>
                </a:solidFill>
                <a:latin typeface="Trebuchet MS" panose="020B0603020202020204" pitchFamily="34" charset="0"/>
                <a:cs typeface="Century Schoolbook"/>
              </a:rPr>
              <a:t>Les étapes de notre intervention </a:t>
            </a:r>
            <a:r>
              <a:rPr lang="fr-FR" sz="2200" b="1" i="1" dirty="0">
                <a:solidFill>
                  <a:srgbClr val="9660A8"/>
                </a:solidFill>
                <a:latin typeface="Trebuchet MS" panose="020B0603020202020204" pitchFamily="34" charset="0"/>
                <a:cs typeface="Century Schoolbook"/>
              </a:rPr>
              <a:t>:</a:t>
            </a:r>
          </a:p>
          <a:p>
            <a:pPr marL="11132" algn="ctr"/>
            <a:r>
              <a:rPr lang="fr-FR" sz="2200" dirty="0" smtClean="0">
                <a:solidFill>
                  <a:srgbClr val="9660A8"/>
                </a:solidFill>
                <a:latin typeface="Trebuchet MS" panose="020B0603020202020204" pitchFamily="34" charset="0"/>
                <a:cs typeface="Century Schoolbook"/>
              </a:rPr>
              <a:t>- Comprendre </a:t>
            </a:r>
            <a:r>
              <a:rPr lang="fr-FR" sz="2200" dirty="0">
                <a:solidFill>
                  <a:srgbClr val="9660A8"/>
                </a:solidFill>
                <a:latin typeface="Trebuchet MS" panose="020B0603020202020204" pitchFamily="34" charset="0"/>
                <a:cs typeface="Century Schoolbook"/>
              </a:rPr>
              <a:t>les raisons actuelles des impossibilités de rééducation.</a:t>
            </a:r>
          </a:p>
          <a:p>
            <a:pPr marL="11132" algn="ctr"/>
            <a:r>
              <a:rPr lang="fr-FR" sz="2200" dirty="0" smtClean="0">
                <a:solidFill>
                  <a:srgbClr val="9660A8"/>
                </a:solidFill>
                <a:latin typeface="Trebuchet MS" panose="020B0603020202020204" pitchFamily="34" charset="0"/>
                <a:cs typeface="Century Schoolbook"/>
              </a:rPr>
              <a:t>- Faire </a:t>
            </a:r>
            <a:r>
              <a:rPr lang="fr-FR" sz="2200" dirty="0">
                <a:solidFill>
                  <a:srgbClr val="9660A8"/>
                </a:solidFill>
                <a:latin typeface="Trebuchet MS" panose="020B0603020202020204" pitchFamily="34" charset="0"/>
                <a:cs typeface="Century Schoolbook"/>
              </a:rPr>
              <a:t>le point avec Mr sur ses droits.</a:t>
            </a:r>
          </a:p>
          <a:p>
            <a:pPr marL="11132" algn="ctr"/>
            <a:r>
              <a:rPr lang="fr-FR" sz="2200" dirty="0" smtClean="0">
                <a:solidFill>
                  <a:srgbClr val="9660A8"/>
                </a:solidFill>
                <a:latin typeface="Trebuchet MS" panose="020B0603020202020204" pitchFamily="34" charset="0"/>
                <a:cs typeface="Century Schoolbook"/>
              </a:rPr>
              <a:t>- Travailler </a:t>
            </a:r>
            <a:r>
              <a:rPr lang="fr-FR" sz="2200" dirty="0">
                <a:solidFill>
                  <a:srgbClr val="9660A8"/>
                </a:solidFill>
                <a:latin typeface="Trebuchet MS" panose="020B0603020202020204" pitchFamily="34" charset="0"/>
                <a:cs typeface="Century Schoolbook"/>
              </a:rPr>
              <a:t>avec Mr sur ses besoins et ses </a:t>
            </a:r>
            <a:r>
              <a:rPr lang="fr-FR" sz="2200" dirty="0" smtClean="0">
                <a:solidFill>
                  <a:srgbClr val="9660A8"/>
                </a:solidFill>
                <a:latin typeface="Trebuchet MS" panose="020B0603020202020204" pitchFamily="34" charset="0"/>
                <a:cs typeface="Century Schoolbook"/>
              </a:rPr>
              <a:t>limites.</a:t>
            </a:r>
            <a:endParaRPr lang="fr-FR" sz="2200" dirty="0">
              <a:solidFill>
                <a:srgbClr val="9660A8"/>
              </a:solidFill>
              <a:latin typeface="Trebuchet MS" panose="020B0603020202020204" pitchFamily="34" charset="0"/>
              <a:cs typeface="Century Schoolbook"/>
            </a:endParaRPr>
          </a:p>
          <a:p>
            <a:pPr marL="11132" algn="ctr"/>
            <a:r>
              <a:rPr lang="fr-FR" sz="2200" dirty="0" smtClean="0">
                <a:solidFill>
                  <a:srgbClr val="9660A8"/>
                </a:solidFill>
                <a:latin typeface="Trebuchet MS" panose="020B0603020202020204" pitchFamily="34" charset="0"/>
                <a:cs typeface="Century Schoolbook"/>
              </a:rPr>
              <a:t>- Mettre </a:t>
            </a:r>
            <a:r>
              <a:rPr lang="fr-FR" sz="2200" dirty="0">
                <a:solidFill>
                  <a:srgbClr val="9660A8"/>
                </a:solidFill>
                <a:latin typeface="Trebuchet MS" panose="020B0603020202020204" pitchFamily="34" charset="0"/>
                <a:cs typeface="Century Schoolbook"/>
              </a:rPr>
              <a:t>en œuvre la </a:t>
            </a:r>
            <a:r>
              <a:rPr lang="fr-FR" sz="2200" dirty="0" smtClean="0">
                <a:solidFill>
                  <a:srgbClr val="9660A8"/>
                </a:solidFill>
                <a:latin typeface="Trebuchet MS" panose="020B0603020202020204" pitchFamily="34" charset="0"/>
                <a:cs typeface="Century Schoolbook"/>
              </a:rPr>
              <a:t>rééducation. </a:t>
            </a:r>
            <a:endParaRPr lang="fr-FR" sz="2200" dirty="0">
              <a:solidFill>
                <a:srgbClr val="9660A8"/>
              </a:solidFill>
              <a:latin typeface="Trebuchet MS" panose="020B0603020202020204" pitchFamily="34" charset="0"/>
              <a:cs typeface="Century Schoolbook"/>
            </a:endParaRPr>
          </a:p>
          <a:p>
            <a:pPr marL="11132" algn="ctr"/>
            <a:r>
              <a:rPr lang="fr-FR" sz="2200" dirty="0" smtClean="0">
                <a:solidFill>
                  <a:srgbClr val="9660A8"/>
                </a:solidFill>
                <a:latin typeface="Trebuchet MS" panose="020B0603020202020204" pitchFamily="34" charset="0"/>
                <a:cs typeface="Century Schoolbook"/>
              </a:rPr>
              <a:t>- Accompagner </a:t>
            </a:r>
            <a:r>
              <a:rPr lang="fr-FR" sz="2200" dirty="0">
                <a:solidFill>
                  <a:srgbClr val="9660A8"/>
                </a:solidFill>
                <a:latin typeface="Trebuchet MS" panose="020B0603020202020204" pitchFamily="34" charset="0"/>
                <a:cs typeface="Century Schoolbook"/>
              </a:rPr>
              <a:t>Mr vers un changement de lieu de vie en lien avec les </a:t>
            </a:r>
            <a:r>
              <a:rPr lang="fr-FR" sz="2200" dirty="0" smtClean="0">
                <a:solidFill>
                  <a:srgbClr val="9660A8"/>
                </a:solidFill>
                <a:latin typeface="Trebuchet MS" panose="020B0603020202020204" pitchFamily="34" charset="0"/>
                <a:cs typeface="Century Schoolbook"/>
              </a:rPr>
              <a:t>professionnels.</a:t>
            </a:r>
            <a:endParaRPr lang="fr-FR" sz="2200" dirty="0">
              <a:solidFill>
                <a:srgbClr val="9660A8"/>
              </a:solidFill>
              <a:latin typeface="Trebuchet MS" panose="020B0603020202020204" pitchFamily="34" charset="0"/>
              <a:cs typeface="Century Schoolbook"/>
            </a:endParaRPr>
          </a:p>
        </p:txBody>
      </p:sp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93700" y="345722"/>
            <a:ext cx="10210800" cy="47448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fr-FR" dirty="0" smtClean="0">
                <a:latin typeface="Trebuchet MS" panose="020B0603020202020204" pitchFamily="34" charset="0"/>
              </a:rPr>
              <a:t>Les </a:t>
            </a:r>
            <a:r>
              <a:rPr lang="fr-FR" dirty="0" smtClean="0">
                <a:latin typeface="Trebuchet MS" panose="020B0603020202020204" pitchFamily="34" charset="0"/>
              </a:rPr>
              <a:t>sollicitations - Exemples</a:t>
            </a:r>
            <a:endParaRPr dirty="0"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2082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2343599" y="876355"/>
            <a:ext cx="6184900" cy="0"/>
          </a:xfrm>
          <a:custGeom>
            <a:avLst/>
            <a:gdLst/>
            <a:ahLst/>
            <a:cxnLst/>
            <a:rect l="l" t="t" r="r" b="b"/>
            <a:pathLst>
              <a:path w="6184900">
                <a:moveTo>
                  <a:pt x="0" y="0"/>
                </a:moveTo>
                <a:lnTo>
                  <a:pt x="6184798" y="0"/>
                </a:lnTo>
              </a:path>
            </a:pathLst>
          </a:custGeom>
          <a:ln w="12700">
            <a:solidFill>
              <a:srgbClr val="B5D55C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7" name="object 6">
            <a:extLst>
              <a:ext uri="{FF2B5EF4-FFF2-40B4-BE49-F238E27FC236}">
                <a16:creationId xmlns:a16="http://schemas.microsoft.com/office/drawing/2014/main" xmlns="" id="{15C81AD3-D738-44E4-B646-E4B8A15B16E4}"/>
              </a:ext>
            </a:extLst>
          </p:cNvPr>
          <p:cNvSpPr txBox="1"/>
          <p:nvPr/>
        </p:nvSpPr>
        <p:spPr>
          <a:xfrm>
            <a:off x="812647" y="1038225"/>
            <a:ext cx="9246801" cy="644535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1132" algn="ctr"/>
            <a:r>
              <a:rPr lang="fr-FR" sz="2200" b="1" i="1" u="sng" dirty="0" smtClean="0">
                <a:solidFill>
                  <a:srgbClr val="9660A8"/>
                </a:solidFill>
                <a:latin typeface="Trebuchet MS" panose="020B0603020202020204" pitchFamily="34" charset="0"/>
                <a:cs typeface="Century Schoolbook"/>
              </a:rPr>
              <a:t>Le demandeur </a:t>
            </a:r>
            <a:r>
              <a:rPr lang="fr-FR" sz="2200" b="1" dirty="0">
                <a:solidFill>
                  <a:srgbClr val="9660A8"/>
                </a:solidFill>
                <a:latin typeface="Trebuchet MS" panose="020B0603020202020204" pitchFamily="34" charset="0"/>
                <a:cs typeface="Century Schoolbook"/>
              </a:rPr>
              <a:t>: </a:t>
            </a:r>
          </a:p>
          <a:p>
            <a:pPr marL="11132" algn="ctr"/>
            <a:r>
              <a:rPr lang="fr-FR" sz="2200" dirty="0">
                <a:solidFill>
                  <a:srgbClr val="9660A8"/>
                </a:solidFill>
                <a:latin typeface="Trebuchet MS" panose="020B0603020202020204" pitchFamily="34" charset="0"/>
                <a:cs typeface="Century Schoolbook"/>
              </a:rPr>
              <a:t>Service d’aide à domicile intervenant auprès du père de la patiente.</a:t>
            </a:r>
          </a:p>
          <a:p>
            <a:pPr marL="11132" algn="ctr"/>
            <a:endParaRPr lang="fr-FR" sz="2200" dirty="0">
              <a:solidFill>
                <a:srgbClr val="9660A8"/>
              </a:solidFill>
              <a:latin typeface="Trebuchet MS" panose="020B0603020202020204" pitchFamily="34" charset="0"/>
              <a:cs typeface="Century Schoolbook"/>
            </a:endParaRPr>
          </a:p>
          <a:p>
            <a:pPr marL="11132" algn="ctr"/>
            <a:r>
              <a:rPr lang="fr-FR" sz="2200" b="1" i="1" u="sng" dirty="0">
                <a:solidFill>
                  <a:srgbClr val="9660A8"/>
                </a:solidFill>
                <a:latin typeface="Trebuchet MS" panose="020B0603020202020204" pitchFamily="34" charset="0"/>
                <a:cs typeface="Century Schoolbook"/>
              </a:rPr>
              <a:t>Le patient</a:t>
            </a:r>
            <a:r>
              <a:rPr lang="fr-FR" sz="2200" b="1" i="1" dirty="0">
                <a:solidFill>
                  <a:srgbClr val="9660A8"/>
                </a:solidFill>
                <a:latin typeface="Trebuchet MS" panose="020B0603020202020204" pitchFamily="34" charset="0"/>
                <a:cs typeface="Century Schoolbook"/>
              </a:rPr>
              <a:t> </a:t>
            </a:r>
            <a:r>
              <a:rPr lang="fr-FR" sz="2200" b="1" dirty="0">
                <a:solidFill>
                  <a:srgbClr val="9660A8"/>
                </a:solidFill>
                <a:latin typeface="Trebuchet MS" panose="020B0603020202020204" pitchFamily="34" charset="0"/>
                <a:cs typeface="Century Schoolbook"/>
              </a:rPr>
              <a:t>: </a:t>
            </a:r>
          </a:p>
          <a:p>
            <a:pPr marL="11132" algn="ctr"/>
            <a:r>
              <a:rPr lang="fr-FR" sz="2200" dirty="0">
                <a:solidFill>
                  <a:srgbClr val="9660A8"/>
                </a:solidFill>
                <a:latin typeface="Trebuchet MS" panose="020B0603020202020204" pitchFamily="34" charset="0"/>
                <a:cs typeface="Century Schoolbook"/>
              </a:rPr>
              <a:t>Femme de 57 ans. Aidante de son père. Alcoolique depuis ses 18 ans. Chutes a répétitions et nombreuses fractures. Enjeux familiaux autour de la loyauté. Domiciliée sur Angoulême mais ici depuis le début de la crise COVID</a:t>
            </a:r>
          </a:p>
          <a:p>
            <a:pPr marL="11132" algn="ctr"/>
            <a:endParaRPr lang="fr-FR" sz="2200" dirty="0">
              <a:solidFill>
                <a:srgbClr val="9660A8"/>
              </a:solidFill>
              <a:latin typeface="Trebuchet MS" panose="020B0603020202020204" pitchFamily="34" charset="0"/>
              <a:cs typeface="Century Schoolbook"/>
            </a:endParaRPr>
          </a:p>
          <a:p>
            <a:pPr marL="11132" algn="ctr"/>
            <a:r>
              <a:rPr lang="fr-FR" sz="2200" b="1" i="1" u="sng" dirty="0">
                <a:solidFill>
                  <a:srgbClr val="9660A8"/>
                </a:solidFill>
                <a:latin typeface="Trebuchet MS" panose="020B0603020202020204" pitchFamily="34" charset="0"/>
                <a:cs typeface="Century Schoolbook"/>
              </a:rPr>
              <a:t>Le besoin du professionnel </a:t>
            </a:r>
            <a:r>
              <a:rPr lang="fr-FR" sz="2200" b="1" dirty="0">
                <a:solidFill>
                  <a:srgbClr val="9660A8"/>
                </a:solidFill>
                <a:latin typeface="Trebuchet MS" panose="020B0603020202020204" pitchFamily="34" charset="0"/>
                <a:cs typeface="Century Schoolbook"/>
              </a:rPr>
              <a:t>: </a:t>
            </a:r>
          </a:p>
          <a:p>
            <a:pPr marL="11132" algn="ctr"/>
            <a:r>
              <a:rPr lang="fr-FR" sz="2200" dirty="0">
                <a:solidFill>
                  <a:srgbClr val="9660A8"/>
                </a:solidFill>
                <a:latin typeface="Trebuchet MS" panose="020B0603020202020204" pitchFamily="34" charset="0"/>
                <a:cs typeface="Century Schoolbook"/>
              </a:rPr>
              <a:t>Orienter Mme vers des soins réguliers afin que la prise en charge de son père soit linéaire.</a:t>
            </a:r>
          </a:p>
          <a:p>
            <a:pPr marL="11132" algn="ctr"/>
            <a:endParaRPr lang="fr-FR" sz="2200" dirty="0">
              <a:solidFill>
                <a:srgbClr val="9660A8"/>
              </a:solidFill>
              <a:latin typeface="Trebuchet MS" panose="020B0603020202020204" pitchFamily="34" charset="0"/>
              <a:cs typeface="Century Schoolbook"/>
            </a:endParaRPr>
          </a:p>
          <a:p>
            <a:pPr marL="11132" algn="ctr"/>
            <a:r>
              <a:rPr lang="fr-FR" sz="2200" b="1" i="1" u="sng" dirty="0">
                <a:solidFill>
                  <a:srgbClr val="9660A8"/>
                </a:solidFill>
                <a:latin typeface="Trebuchet MS" panose="020B0603020202020204" pitchFamily="34" charset="0"/>
                <a:cs typeface="Century Schoolbook"/>
              </a:rPr>
              <a:t>Les étapes de notre intervention </a:t>
            </a:r>
            <a:r>
              <a:rPr lang="fr-FR" sz="2200" b="1" i="1" dirty="0">
                <a:solidFill>
                  <a:srgbClr val="9660A8"/>
                </a:solidFill>
                <a:latin typeface="Trebuchet MS" panose="020B0603020202020204" pitchFamily="34" charset="0"/>
                <a:cs typeface="Century Schoolbook"/>
              </a:rPr>
              <a:t>:</a:t>
            </a:r>
          </a:p>
          <a:p>
            <a:pPr marL="354032" indent="-342900" algn="ctr">
              <a:buFont typeface="Arial" panose="020B0604020202020204" pitchFamily="34" charset="0"/>
              <a:buChar char="•"/>
            </a:pPr>
            <a:r>
              <a:rPr lang="fr-FR" sz="2200" dirty="0">
                <a:solidFill>
                  <a:srgbClr val="9660A8"/>
                </a:solidFill>
                <a:latin typeface="Trebuchet MS" panose="020B0603020202020204" pitchFamily="34" charset="0"/>
                <a:cs typeface="Century Schoolbook"/>
              </a:rPr>
              <a:t>VAD régulières</a:t>
            </a:r>
          </a:p>
          <a:p>
            <a:pPr marL="354032" indent="-342900" algn="ctr">
              <a:buFont typeface="Arial" panose="020B0604020202020204" pitchFamily="34" charset="0"/>
              <a:buChar char="•"/>
            </a:pPr>
            <a:r>
              <a:rPr lang="fr-FR" sz="2200" dirty="0">
                <a:solidFill>
                  <a:srgbClr val="9660A8"/>
                </a:solidFill>
                <a:latin typeface="Trebuchet MS" panose="020B0603020202020204" pitchFamily="34" charset="0"/>
                <a:cs typeface="Century Schoolbook"/>
              </a:rPr>
              <a:t>Orienter Mme vers les structures de soin et lien</a:t>
            </a:r>
          </a:p>
          <a:p>
            <a:pPr marL="354032" indent="-342900" algn="ctr">
              <a:buFont typeface="Arial" panose="020B0604020202020204" pitchFamily="34" charset="0"/>
              <a:buChar char="•"/>
            </a:pPr>
            <a:r>
              <a:rPr lang="fr-FR" sz="2200" dirty="0">
                <a:solidFill>
                  <a:srgbClr val="9660A8"/>
                </a:solidFill>
                <a:latin typeface="Trebuchet MS" panose="020B0603020202020204" pitchFamily="34" charset="0"/>
                <a:cs typeface="Century Schoolbook"/>
              </a:rPr>
              <a:t>Accompagner Mme dans des prises de décisions et d’initiatives en lien avec son projet de vie</a:t>
            </a:r>
          </a:p>
          <a:p>
            <a:pPr marL="354032" indent="-342900" algn="ctr">
              <a:buFont typeface="Arial" panose="020B0604020202020204" pitchFamily="34" charset="0"/>
              <a:buChar char="•"/>
            </a:pPr>
            <a:r>
              <a:rPr lang="fr-FR" sz="2200" dirty="0">
                <a:solidFill>
                  <a:srgbClr val="9660A8"/>
                </a:solidFill>
                <a:latin typeface="Trebuchet MS" panose="020B0603020202020204" pitchFamily="34" charset="0"/>
                <a:cs typeface="Century Schoolbook"/>
              </a:rPr>
              <a:t>Lien avec les services sociaux (AS CARSAT, AS Employeur)</a:t>
            </a:r>
          </a:p>
        </p:txBody>
      </p:sp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93700" y="345722"/>
            <a:ext cx="10210800" cy="47448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fr-FR" dirty="0" smtClean="0">
                <a:latin typeface="Trebuchet MS" panose="020B0603020202020204" pitchFamily="34" charset="0"/>
              </a:rPr>
              <a:t>Les </a:t>
            </a:r>
            <a:r>
              <a:rPr lang="fr-FR" dirty="0" smtClean="0">
                <a:latin typeface="Trebuchet MS" panose="020B0603020202020204" pitchFamily="34" charset="0"/>
              </a:rPr>
              <a:t>sollicitations - Exemples</a:t>
            </a:r>
            <a:endParaRPr dirty="0"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0996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2343599" y="876355"/>
            <a:ext cx="6184900" cy="0"/>
          </a:xfrm>
          <a:custGeom>
            <a:avLst/>
            <a:gdLst/>
            <a:ahLst/>
            <a:cxnLst/>
            <a:rect l="l" t="t" r="r" b="b"/>
            <a:pathLst>
              <a:path w="6184900">
                <a:moveTo>
                  <a:pt x="0" y="0"/>
                </a:moveTo>
                <a:lnTo>
                  <a:pt x="6184798" y="0"/>
                </a:lnTo>
              </a:path>
            </a:pathLst>
          </a:custGeom>
          <a:ln w="12700">
            <a:solidFill>
              <a:srgbClr val="B5D55C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7" name="object 6">
            <a:extLst>
              <a:ext uri="{FF2B5EF4-FFF2-40B4-BE49-F238E27FC236}">
                <a16:creationId xmlns:a16="http://schemas.microsoft.com/office/drawing/2014/main" xmlns="" id="{15C81AD3-D738-44E4-B646-E4B8A15B16E4}"/>
              </a:ext>
            </a:extLst>
          </p:cNvPr>
          <p:cNvSpPr txBox="1"/>
          <p:nvPr/>
        </p:nvSpPr>
        <p:spPr>
          <a:xfrm>
            <a:off x="824299" y="2028825"/>
            <a:ext cx="9094401" cy="416780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69900" indent="-4572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fr-FR" sz="3000" dirty="0" smtClean="0">
                <a:solidFill>
                  <a:srgbClr val="9660A8"/>
                </a:solidFill>
                <a:latin typeface="Trebuchet MS" panose="020B0603020202020204" pitchFamily="34" charset="0"/>
                <a:cs typeface="Century Schoolbook"/>
              </a:rPr>
              <a:t>Simplicité</a:t>
            </a:r>
          </a:p>
          <a:p>
            <a:pPr marL="469900" indent="-457200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fr-FR" sz="3000" dirty="0">
              <a:solidFill>
                <a:srgbClr val="9660A8"/>
              </a:solidFill>
              <a:latin typeface="Trebuchet MS" panose="020B0603020202020204" pitchFamily="34" charset="0"/>
              <a:cs typeface="Century Schoolbook"/>
            </a:endParaRPr>
          </a:p>
          <a:p>
            <a:pPr marL="469900" indent="-4572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fr-FR" sz="3000" dirty="0" smtClean="0">
                <a:solidFill>
                  <a:srgbClr val="9660A8"/>
                </a:solidFill>
                <a:latin typeface="Trebuchet MS" panose="020B0603020202020204" pitchFamily="34" charset="0"/>
                <a:cs typeface="Century Schoolbook"/>
              </a:rPr>
              <a:t>Proximité</a:t>
            </a:r>
          </a:p>
          <a:p>
            <a:pPr marL="469900" indent="-457200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fr-FR" sz="3000" dirty="0">
              <a:solidFill>
                <a:srgbClr val="9660A8"/>
              </a:solidFill>
              <a:latin typeface="Trebuchet MS" panose="020B0603020202020204" pitchFamily="34" charset="0"/>
              <a:cs typeface="Century Schoolbook"/>
            </a:endParaRPr>
          </a:p>
          <a:p>
            <a:pPr marL="469900" indent="-4572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fr-FR" sz="3000" dirty="0" smtClean="0">
                <a:solidFill>
                  <a:srgbClr val="9660A8"/>
                </a:solidFill>
                <a:latin typeface="Trebuchet MS" panose="020B0603020202020204" pitchFamily="34" charset="0"/>
                <a:cs typeface="Century Schoolbook"/>
              </a:rPr>
              <a:t>Personnalisation</a:t>
            </a:r>
          </a:p>
          <a:p>
            <a:pPr marL="469900" indent="-457200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fr-FR" sz="3000" dirty="0">
              <a:solidFill>
                <a:srgbClr val="9660A8"/>
              </a:solidFill>
              <a:latin typeface="Trebuchet MS" panose="020B0603020202020204" pitchFamily="34" charset="0"/>
              <a:cs typeface="Century Schoolbook"/>
            </a:endParaRPr>
          </a:p>
          <a:p>
            <a:pPr marL="469900" indent="-4572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fr-FR" sz="3000" dirty="0" smtClean="0">
                <a:solidFill>
                  <a:srgbClr val="9660A8"/>
                </a:solidFill>
                <a:latin typeface="Trebuchet MS" panose="020B0603020202020204" pitchFamily="34" charset="0"/>
                <a:cs typeface="Century Schoolbook"/>
              </a:rPr>
              <a:t>Neutralité</a:t>
            </a:r>
          </a:p>
          <a:p>
            <a:pPr marL="469900" indent="-457200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fr-FR" sz="3000" dirty="0">
              <a:solidFill>
                <a:srgbClr val="9660A8"/>
              </a:solidFill>
              <a:latin typeface="Trebuchet MS" panose="020B0603020202020204" pitchFamily="34" charset="0"/>
              <a:cs typeface="Century Schoolbook"/>
            </a:endParaRPr>
          </a:p>
          <a:p>
            <a:pPr marL="469900" indent="-4572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fr-FR" sz="3000" dirty="0" smtClean="0">
                <a:solidFill>
                  <a:srgbClr val="9660A8"/>
                </a:solidFill>
                <a:latin typeface="Trebuchet MS" panose="020B0603020202020204" pitchFamily="34" charset="0"/>
                <a:cs typeface="Century Schoolbook"/>
              </a:rPr>
              <a:t>Non substitution</a:t>
            </a:r>
            <a:endParaRPr sz="3000" dirty="0">
              <a:solidFill>
                <a:srgbClr val="7030A0"/>
              </a:solidFill>
              <a:latin typeface="Trebuchet MS" panose="020B0603020202020204" pitchFamily="34" charset="0"/>
              <a:cs typeface="Century Schoolbook"/>
            </a:endParaRPr>
          </a:p>
        </p:txBody>
      </p:sp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93700" y="345722"/>
            <a:ext cx="10210800" cy="47448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fr-FR" dirty="0" smtClean="0">
                <a:latin typeface="Trebuchet MS" panose="020B0603020202020204" pitchFamily="34" charset="0"/>
              </a:rPr>
              <a:t>Pour finir …</a:t>
            </a:r>
            <a:endParaRPr dirty="0"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3220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2539938" y="4543425"/>
            <a:ext cx="4578631" cy="15332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20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rebuchet MS" panose="020B0603020202020204" pitchFamily="34" charset="0"/>
                <a:cs typeface="Arial" pitchFamily="34" charset="0"/>
              </a:rPr>
              <a:t>Espace RYVHYERE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20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rebuchet MS" panose="020B0603020202020204" pitchFamily="34" charset="0"/>
                <a:cs typeface="Arial" pitchFamily="34" charset="0"/>
              </a:rPr>
              <a:t>94 bis rue de la </a:t>
            </a:r>
            <a:r>
              <a:rPr kumimoji="0" lang="fr-FR" altLang="fr-FR" sz="2000" b="1" i="0" u="none" strike="noStrike" cap="none" normalizeH="0" baseline="0" dirty="0" err="1" smtClean="0">
                <a:ln>
                  <a:noFill/>
                </a:ln>
                <a:solidFill>
                  <a:srgbClr val="7030A0"/>
                </a:solidFill>
                <a:effectLst/>
                <a:latin typeface="Trebuchet MS" panose="020B0603020202020204" pitchFamily="34" charset="0"/>
                <a:cs typeface="Arial" pitchFamily="34" charset="0"/>
              </a:rPr>
              <a:t>Revériaz</a:t>
            </a:r>
            <a:endParaRPr kumimoji="0" lang="fr-FR" altLang="fr-FR" sz="2000" b="1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Trebuchet MS" panose="020B0603020202020204" pitchFamily="34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20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rebuchet MS" panose="020B0603020202020204" pitchFamily="34" charset="0"/>
                <a:cs typeface="Arial" pitchFamily="34" charset="0"/>
              </a:rPr>
              <a:t>73000 CHAMBERY</a:t>
            </a:r>
            <a:endParaRPr kumimoji="0" lang="fr-FR" altLang="fr-FR" sz="3200" b="1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Trebuchet MS" panose="020B0603020202020204" pitchFamily="34" charset="0"/>
              <a:cs typeface="Arial" pitchFamily="34" charset="0"/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56" r="7256" b="4765"/>
          <a:stretch>
            <a:fillRect/>
          </a:stretch>
        </p:blipFill>
        <p:spPr bwMode="auto">
          <a:xfrm>
            <a:off x="4489615" y="3416428"/>
            <a:ext cx="679275" cy="8162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25"/>
          <a:stretch>
            <a:fillRect/>
          </a:stretch>
        </p:blipFill>
        <p:spPr bwMode="auto">
          <a:xfrm>
            <a:off x="4489615" y="2058849"/>
            <a:ext cx="672990" cy="8171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  <p:sp>
        <p:nvSpPr>
          <p:cNvPr id="8" name="Text Box 7"/>
          <p:cNvSpPr txBox="1">
            <a:spLocks noChangeArrowheads="1"/>
          </p:cNvSpPr>
          <p:nvPr/>
        </p:nvSpPr>
        <p:spPr bwMode="auto">
          <a:xfrm>
            <a:off x="2632092" y="2804686"/>
            <a:ext cx="4394321" cy="648627"/>
          </a:xfrm>
          <a:prstGeom prst="rect">
            <a:avLst/>
          </a:prstGeom>
          <a:noFill/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45791" dir="3378596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28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rebuchet MS" panose="020B0603020202020204" pitchFamily="34" charset="0"/>
                <a:cs typeface="Arial" pitchFamily="34" charset="0"/>
              </a:rPr>
              <a:t>04 79 62 29 69</a:t>
            </a:r>
            <a:endParaRPr kumimoji="0" lang="fr-FR" altLang="fr-FR" sz="2400" b="0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Trebuchet MS" panose="020B0603020202020204" pitchFamily="34" charset="0"/>
              <a:cs typeface="Arial" pitchFamily="34" charset="0"/>
            </a:endParaRPr>
          </a:p>
        </p:txBody>
      </p:sp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6360" y="682249"/>
            <a:ext cx="681557" cy="8160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  <p:sp>
        <p:nvSpPr>
          <p:cNvPr id="10" name="Text Box 10"/>
          <p:cNvSpPr txBox="1">
            <a:spLocks noChangeArrowheads="1"/>
          </p:cNvSpPr>
          <p:nvPr/>
        </p:nvSpPr>
        <p:spPr bwMode="auto">
          <a:xfrm>
            <a:off x="5023623" y="1544966"/>
            <a:ext cx="3227030" cy="518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FR" altLang="fr-FR" sz="2800" b="1" dirty="0" smtClean="0">
                <a:solidFill>
                  <a:srgbClr val="7030A0"/>
                </a:solidFill>
                <a:latin typeface="Trebuchet MS" panose="020B0603020202020204" pitchFamily="34" charset="0"/>
                <a:cs typeface="Arial" pitchFamily="34" charset="0"/>
              </a:rPr>
              <a:t>info</a:t>
            </a:r>
            <a:r>
              <a:rPr kumimoji="0" lang="fr-FR" altLang="fr-FR" sz="28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rebuchet MS" panose="020B0603020202020204" pitchFamily="34" charset="0"/>
                <a:cs typeface="Arial" pitchFamily="34" charset="0"/>
              </a:rPr>
              <a:t>@mrss.fr</a:t>
            </a:r>
            <a:endParaRPr kumimoji="0" lang="fr-FR" altLang="fr-FR" sz="3600" b="0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Trebuchet MS" panose="020B0603020202020204" pitchFamily="34" charset="0"/>
              <a:cs typeface="Arial" pitchFamily="34" charset="0"/>
            </a:endParaRPr>
          </a:p>
        </p:txBody>
      </p:sp>
      <p:grpSp>
        <p:nvGrpSpPr>
          <p:cNvPr id="11" name="Group 11"/>
          <p:cNvGrpSpPr>
            <a:grpSpLocks/>
          </p:cNvGrpSpPr>
          <p:nvPr/>
        </p:nvGrpSpPr>
        <p:grpSpPr bwMode="auto">
          <a:xfrm>
            <a:off x="1889688" y="669718"/>
            <a:ext cx="2544763" cy="1365071"/>
            <a:chOff x="109531181" y="110116713"/>
            <a:chExt cx="1250260" cy="601887"/>
          </a:xfrm>
        </p:grpSpPr>
        <p:pic>
          <p:nvPicPr>
            <p:cNvPr id="1036" name="Picture 12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824" t="1762" r="4033"/>
            <a:stretch>
              <a:fillRect/>
            </a:stretch>
          </p:blipFill>
          <p:spPr bwMode="auto">
            <a:xfrm>
              <a:off x="109993852" y="110116713"/>
              <a:ext cx="324918" cy="360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</p:pic>
        <p:sp>
          <p:nvSpPr>
            <p:cNvPr id="12" name="Text Box 13"/>
            <p:cNvSpPr txBox="1">
              <a:spLocks noChangeArrowheads="1"/>
            </p:cNvSpPr>
            <p:nvPr/>
          </p:nvSpPr>
          <p:spPr bwMode="auto">
            <a:xfrm>
              <a:off x="109531181" y="110482049"/>
              <a:ext cx="1250260" cy="23655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fr-FR" sz="3200" b="1" i="0" u="none" strike="noStrike" cap="none" normalizeH="0" baseline="0" dirty="0" smtClean="0">
                  <a:ln>
                    <a:noFill/>
                  </a:ln>
                  <a:solidFill>
                    <a:srgbClr val="7030A0"/>
                  </a:solidFill>
                  <a:effectLst/>
                  <a:latin typeface="Trebuchet MS" panose="020B0603020202020204" pitchFamily="34" charset="0"/>
                  <a:cs typeface="Arial" pitchFamily="34" charset="0"/>
                </a:rPr>
                <a:t>www.mrss.fr</a:t>
              </a:r>
              <a:endParaRPr kumimoji="0" lang="fr-FR" altLang="fr-FR" sz="40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rebuchet MS" panose="020B0603020202020204" pitchFamily="34" charset="0"/>
                <a:cs typeface="Arial" pitchFamily="34" charset="0"/>
              </a:endParaRPr>
            </a:p>
          </p:txBody>
        </p:sp>
      </p:grpSp>
      <p:grpSp>
        <p:nvGrpSpPr>
          <p:cNvPr id="13" name="Group 14"/>
          <p:cNvGrpSpPr>
            <a:grpSpLocks/>
          </p:cNvGrpSpPr>
          <p:nvPr/>
        </p:nvGrpSpPr>
        <p:grpSpPr bwMode="auto">
          <a:xfrm>
            <a:off x="3162070" y="5762625"/>
            <a:ext cx="3298167" cy="1563425"/>
            <a:chOff x="109642275" y="112153306"/>
            <a:chExt cx="1619250" cy="689369"/>
          </a:xfrm>
        </p:grpSpPr>
        <p:pic>
          <p:nvPicPr>
            <p:cNvPr id="1039" name="Picture 15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853" r="7805"/>
            <a:stretch>
              <a:fillRect/>
            </a:stretch>
          </p:blipFill>
          <p:spPr bwMode="auto">
            <a:xfrm>
              <a:off x="110307543" y="112153306"/>
              <a:ext cx="288715" cy="360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</p:pic>
        <p:sp>
          <p:nvSpPr>
            <p:cNvPr id="14" name="Text Box 16"/>
            <p:cNvSpPr txBox="1">
              <a:spLocks noChangeArrowheads="1"/>
            </p:cNvSpPr>
            <p:nvPr/>
          </p:nvSpPr>
          <p:spPr bwMode="auto">
            <a:xfrm>
              <a:off x="109642275" y="112566450"/>
              <a:ext cx="1619250" cy="2762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fr-FR" sz="2400" b="1" i="0" u="none" strike="noStrike" cap="none" normalizeH="0" baseline="0" dirty="0" smtClean="0">
                  <a:ln>
                    <a:noFill/>
                  </a:ln>
                  <a:solidFill>
                    <a:srgbClr val="7030A0"/>
                  </a:solidFill>
                  <a:effectLst/>
                  <a:latin typeface="Trebuchet MS" panose="020B0603020202020204" pitchFamily="34" charset="0"/>
                  <a:cs typeface="Arial" pitchFamily="34" charset="0"/>
                </a:rPr>
                <a:t>Du lundi au vendredi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fr-FR" sz="2400" b="1" i="0" u="none" strike="noStrike" cap="none" normalizeH="0" baseline="0" dirty="0" smtClean="0">
                  <a:ln>
                    <a:noFill/>
                  </a:ln>
                  <a:solidFill>
                    <a:srgbClr val="7030A0"/>
                  </a:solidFill>
                  <a:effectLst/>
                  <a:latin typeface="Trebuchet MS" panose="020B0603020202020204" pitchFamily="34" charset="0"/>
                  <a:cs typeface="Arial" pitchFamily="34" charset="0"/>
                </a:rPr>
                <a:t>9h00 - 17h00</a:t>
              </a:r>
              <a:endParaRPr kumimoji="0" lang="fr-FR" altLang="fr-FR" sz="36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rebuchet MS" panose="020B0603020202020204" pitchFamily="34" charset="0"/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24911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2343599" y="1114425"/>
            <a:ext cx="6184900" cy="0"/>
          </a:xfrm>
          <a:custGeom>
            <a:avLst/>
            <a:gdLst/>
            <a:ahLst/>
            <a:cxnLst/>
            <a:rect l="l" t="t" r="r" b="b"/>
            <a:pathLst>
              <a:path w="6184900">
                <a:moveTo>
                  <a:pt x="0" y="0"/>
                </a:moveTo>
                <a:lnTo>
                  <a:pt x="6184798" y="0"/>
                </a:lnTo>
              </a:path>
            </a:pathLst>
          </a:custGeom>
          <a:ln w="12700">
            <a:solidFill>
              <a:srgbClr val="B5D55C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7" name="object 6">
            <a:extLst>
              <a:ext uri="{FF2B5EF4-FFF2-40B4-BE49-F238E27FC236}">
                <a16:creationId xmlns:a16="http://schemas.microsoft.com/office/drawing/2014/main" xmlns="" id="{15C81AD3-D738-44E4-B646-E4B8A15B16E4}"/>
              </a:ext>
            </a:extLst>
          </p:cNvPr>
          <p:cNvSpPr txBox="1"/>
          <p:nvPr/>
        </p:nvSpPr>
        <p:spPr>
          <a:xfrm>
            <a:off x="824299" y="2181225"/>
            <a:ext cx="9475401" cy="452175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69900" indent="-4572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fr-FR" sz="3000" dirty="0" smtClean="0">
                <a:solidFill>
                  <a:srgbClr val="9660A8"/>
                </a:solidFill>
                <a:latin typeface="Trebuchet MS" panose="020B0603020202020204" pitchFamily="34" charset="0"/>
                <a:cs typeface="Century Schoolbook"/>
              </a:rPr>
              <a:t>Le Réseau pour la Prévention et la Prise en charge de l’Obésité Pédiatrique (REPPOP 73)</a:t>
            </a:r>
          </a:p>
          <a:p>
            <a:pPr marL="469900" indent="-4572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fr-FR" sz="3000" dirty="0" smtClean="0">
                <a:solidFill>
                  <a:srgbClr val="9660A8"/>
                </a:solidFill>
                <a:latin typeface="Trebuchet MS" panose="020B0603020202020204" pitchFamily="34" charset="0"/>
                <a:cs typeface="Century Schoolbook"/>
              </a:rPr>
              <a:t>Le dispositif de Médiation en Santé en milieu rural en Maurienne et Tarentaise</a:t>
            </a:r>
          </a:p>
          <a:p>
            <a:pPr marL="469900" indent="-4572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fr-FR" sz="3000" dirty="0" smtClean="0">
                <a:solidFill>
                  <a:srgbClr val="9660A8"/>
                </a:solidFill>
                <a:latin typeface="Trebuchet MS" panose="020B0603020202020204" pitchFamily="34" charset="0"/>
                <a:cs typeface="Century Schoolbook"/>
              </a:rPr>
              <a:t>Le dispositif de prise en charge des troubles des apprentissages chez l’enfant</a:t>
            </a:r>
          </a:p>
          <a:p>
            <a:pPr marL="469900" indent="-4572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fr-FR" sz="3000" dirty="0" smtClean="0">
                <a:solidFill>
                  <a:srgbClr val="9660A8"/>
                </a:solidFill>
                <a:latin typeface="Trebuchet MS" panose="020B0603020202020204" pitchFamily="34" charset="0"/>
                <a:cs typeface="Century Schoolbook"/>
              </a:rPr>
              <a:t>Le dispositif Bouger </a:t>
            </a:r>
            <a:r>
              <a:rPr lang="fr-FR" sz="3000" dirty="0">
                <a:solidFill>
                  <a:srgbClr val="9660A8"/>
                </a:solidFill>
                <a:latin typeface="Trebuchet MS" panose="020B0603020202020204" pitchFamily="34" charset="0"/>
                <a:cs typeface="Century Schoolbook"/>
              </a:rPr>
              <a:t>S</a:t>
            </a:r>
            <a:r>
              <a:rPr lang="fr-FR" sz="3000" dirty="0" smtClean="0">
                <a:solidFill>
                  <a:srgbClr val="9660A8"/>
                </a:solidFill>
                <a:latin typeface="Trebuchet MS" panose="020B0603020202020204" pitchFamily="34" charset="0"/>
                <a:cs typeface="Century Schoolbook"/>
              </a:rPr>
              <a:t>ur Prescription (BSP)</a:t>
            </a:r>
          </a:p>
          <a:p>
            <a:pPr marL="469900" indent="-4572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fr-FR" sz="3000" dirty="0" smtClean="0">
                <a:solidFill>
                  <a:srgbClr val="9660A8"/>
                </a:solidFill>
                <a:latin typeface="Trebuchet MS" panose="020B0603020202020204" pitchFamily="34" charset="0"/>
                <a:cs typeface="Century Schoolbook"/>
              </a:rPr>
              <a:t>La formation</a:t>
            </a:r>
          </a:p>
          <a:p>
            <a:pPr marL="469900" indent="-457200">
              <a:buFont typeface="Arial" panose="020B0604020202020204" pitchFamily="34" charset="0"/>
              <a:buChar char="•"/>
            </a:pPr>
            <a:r>
              <a:rPr lang="fr-FR" sz="3000" b="1" dirty="0">
                <a:solidFill>
                  <a:srgbClr val="9660A8"/>
                </a:solidFill>
                <a:latin typeface="Trebuchet MS" panose="020B0603020202020204" pitchFamily="34" charset="0"/>
                <a:cs typeface="Century Schoolbook"/>
              </a:rPr>
              <a:t>Le Dispositif d’Appui à la </a:t>
            </a:r>
            <a:r>
              <a:rPr lang="fr-FR" sz="3000" b="1" dirty="0" smtClean="0">
                <a:solidFill>
                  <a:srgbClr val="9660A8"/>
                </a:solidFill>
                <a:latin typeface="Trebuchet MS" panose="020B0603020202020204" pitchFamily="34" charset="0"/>
                <a:cs typeface="Century Schoolbook"/>
              </a:rPr>
              <a:t>Coordination</a:t>
            </a:r>
            <a:endParaRPr lang="fr-FR" sz="3000" dirty="0" smtClean="0">
              <a:solidFill>
                <a:srgbClr val="9660A8"/>
              </a:solidFill>
              <a:latin typeface="Trebuchet MS" panose="020B0603020202020204" pitchFamily="34" charset="0"/>
              <a:cs typeface="Century Schoolbook"/>
            </a:endParaRPr>
          </a:p>
          <a:p>
            <a:pPr marL="12700">
              <a:lnSpc>
                <a:spcPct val="100000"/>
              </a:lnSpc>
            </a:pPr>
            <a:endParaRPr sz="2300" dirty="0">
              <a:latin typeface="Trebuchet MS" panose="020B0603020202020204" pitchFamily="34" charset="0"/>
              <a:cs typeface="Century Schoolbook"/>
            </a:endParaRPr>
          </a:p>
        </p:txBody>
      </p:sp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231900" y="276225"/>
            <a:ext cx="8762999" cy="62837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fr-FR" sz="4000" dirty="0" smtClean="0">
                <a:latin typeface="Trebuchet MS" panose="020B0603020202020204" pitchFamily="34" charset="0"/>
              </a:rPr>
              <a:t>Les services et dispositifs de la MRSS</a:t>
            </a:r>
            <a:endParaRPr sz="4000" dirty="0"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1067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2343599" y="876355"/>
            <a:ext cx="6184900" cy="0"/>
          </a:xfrm>
          <a:custGeom>
            <a:avLst/>
            <a:gdLst/>
            <a:ahLst/>
            <a:cxnLst/>
            <a:rect l="l" t="t" r="r" b="b"/>
            <a:pathLst>
              <a:path w="6184900">
                <a:moveTo>
                  <a:pt x="0" y="0"/>
                </a:moveTo>
                <a:lnTo>
                  <a:pt x="6184798" y="0"/>
                </a:lnTo>
              </a:path>
            </a:pathLst>
          </a:custGeom>
          <a:ln w="12700">
            <a:solidFill>
              <a:srgbClr val="B5D55C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7" name="object 6">
            <a:extLst>
              <a:ext uri="{FF2B5EF4-FFF2-40B4-BE49-F238E27FC236}">
                <a16:creationId xmlns:a16="http://schemas.microsoft.com/office/drawing/2014/main" xmlns="" id="{15C81AD3-D738-44E4-B646-E4B8A15B16E4}"/>
              </a:ext>
            </a:extLst>
          </p:cNvPr>
          <p:cNvSpPr txBox="1"/>
          <p:nvPr/>
        </p:nvSpPr>
        <p:spPr>
          <a:xfrm>
            <a:off x="824299" y="1724025"/>
            <a:ext cx="9246801" cy="324447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fr-FR" sz="3000" dirty="0" smtClean="0">
                <a:solidFill>
                  <a:srgbClr val="9660A8"/>
                </a:solidFill>
                <a:latin typeface="Trebuchet MS" panose="020B0603020202020204" pitchFamily="34" charset="0"/>
                <a:cs typeface="Century Schoolbook"/>
              </a:rPr>
              <a:t>Loi n°2019-774 relative à l’organisation et à la transformation de notre système de santé du 24 juillet 2019</a:t>
            </a:r>
          </a:p>
          <a:p>
            <a:pPr marL="12700">
              <a:lnSpc>
                <a:spcPct val="100000"/>
              </a:lnSpc>
            </a:pPr>
            <a:endParaRPr lang="fr-FR" sz="3000" dirty="0">
              <a:solidFill>
                <a:srgbClr val="9660A8"/>
              </a:solidFill>
              <a:latin typeface="Trebuchet MS" panose="020B0603020202020204" pitchFamily="34" charset="0"/>
              <a:cs typeface="Century Schoolbook"/>
            </a:endParaRPr>
          </a:p>
          <a:p>
            <a:pPr marL="12700">
              <a:lnSpc>
                <a:spcPct val="100000"/>
              </a:lnSpc>
            </a:pPr>
            <a:r>
              <a:rPr lang="fr-FR" sz="3000" dirty="0" smtClean="0">
                <a:solidFill>
                  <a:srgbClr val="9660A8"/>
                </a:solidFill>
                <a:latin typeface="Trebuchet MS" panose="020B0603020202020204" pitchFamily="34" charset="0"/>
                <a:cs typeface="Century Schoolbook"/>
              </a:rPr>
              <a:t>En Savoie, fusion </a:t>
            </a:r>
            <a:r>
              <a:rPr lang="fr-FR" sz="3000" dirty="0" err="1" smtClean="0">
                <a:solidFill>
                  <a:srgbClr val="9660A8"/>
                </a:solidFill>
                <a:latin typeface="Trebuchet MS" panose="020B0603020202020204" pitchFamily="34" charset="0"/>
                <a:cs typeface="Century Schoolbook"/>
              </a:rPr>
              <a:t>MAIAs</a:t>
            </a:r>
            <a:r>
              <a:rPr lang="fr-FR" sz="3000" dirty="0" smtClean="0">
                <a:solidFill>
                  <a:srgbClr val="9660A8"/>
                </a:solidFill>
                <a:latin typeface="Trebuchet MS" panose="020B0603020202020204" pitchFamily="34" charset="0"/>
                <a:cs typeface="Century Schoolbook"/>
              </a:rPr>
              <a:t> (Filières Chambéry et Tarentaise) et Réseau de Santé polyvalent le 1</a:t>
            </a:r>
            <a:r>
              <a:rPr lang="fr-FR" sz="3000" baseline="30000" dirty="0" smtClean="0">
                <a:solidFill>
                  <a:srgbClr val="9660A8"/>
                </a:solidFill>
                <a:latin typeface="Trebuchet MS" panose="020B0603020202020204" pitchFamily="34" charset="0"/>
                <a:cs typeface="Century Schoolbook"/>
              </a:rPr>
              <a:t>er</a:t>
            </a:r>
            <a:r>
              <a:rPr lang="fr-FR" sz="3000" dirty="0" smtClean="0">
                <a:solidFill>
                  <a:srgbClr val="9660A8"/>
                </a:solidFill>
                <a:latin typeface="Trebuchet MS" panose="020B0603020202020204" pitchFamily="34" charset="0"/>
                <a:cs typeface="Century Schoolbook"/>
              </a:rPr>
              <a:t> juillet 2022</a:t>
            </a:r>
            <a:endParaRPr sz="3000" dirty="0">
              <a:latin typeface="Trebuchet MS" panose="020B0603020202020204" pitchFamily="34" charset="0"/>
              <a:cs typeface="Century Schoolbook"/>
            </a:endParaRPr>
          </a:p>
        </p:txBody>
      </p:sp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93700" y="345722"/>
            <a:ext cx="10210800" cy="47448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fr-FR" dirty="0" smtClean="0">
                <a:latin typeface="Trebuchet MS" panose="020B0603020202020204" pitchFamily="34" charset="0"/>
              </a:rPr>
              <a:t>Le Dispositif d’Appui à la Coordination de Savoie</a:t>
            </a:r>
            <a:endParaRPr dirty="0">
              <a:latin typeface="Trebuchet MS" panose="020B0603020202020204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259"/>
          <a:stretch/>
        </p:blipFill>
        <p:spPr bwMode="auto">
          <a:xfrm>
            <a:off x="1580339" y="5106572"/>
            <a:ext cx="6948160" cy="21777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03001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2343599" y="876355"/>
            <a:ext cx="6184900" cy="0"/>
          </a:xfrm>
          <a:custGeom>
            <a:avLst/>
            <a:gdLst/>
            <a:ahLst/>
            <a:cxnLst/>
            <a:rect l="l" t="t" r="r" b="b"/>
            <a:pathLst>
              <a:path w="6184900">
                <a:moveTo>
                  <a:pt x="0" y="0"/>
                </a:moveTo>
                <a:lnTo>
                  <a:pt x="6184798" y="0"/>
                </a:lnTo>
              </a:path>
            </a:pathLst>
          </a:custGeom>
          <a:ln w="12700">
            <a:solidFill>
              <a:srgbClr val="B5D55C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7" name="object 6">
            <a:extLst>
              <a:ext uri="{FF2B5EF4-FFF2-40B4-BE49-F238E27FC236}">
                <a16:creationId xmlns:a16="http://schemas.microsoft.com/office/drawing/2014/main" xmlns="" id="{15C81AD3-D738-44E4-B646-E4B8A15B16E4}"/>
              </a:ext>
            </a:extLst>
          </p:cNvPr>
          <p:cNvSpPr txBox="1"/>
          <p:nvPr/>
        </p:nvSpPr>
        <p:spPr>
          <a:xfrm>
            <a:off x="824299" y="2611854"/>
            <a:ext cx="9246801" cy="278281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fr-FR" sz="3000" dirty="0" smtClean="0">
                <a:solidFill>
                  <a:srgbClr val="9660A8"/>
                </a:solidFill>
                <a:latin typeface="Trebuchet MS" panose="020B0603020202020204" pitchFamily="34" charset="0"/>
                <a:cs typeface="Century Schoolbook"/>
              </a:rPr>
              <a:t>Les Professionnels</a:t>
            </a:r>
          </a:p>
          <a:p>
            <a:pPr marL="12700">
              <a:lnSpc>
                <a:spcPct val="100000"/>
              </a:lnSpc>
            </a:pPr>
            <a:endParaRPr lang="fr-FR" sz="3000" dirty="0">
              <a:solidFill>
                <a:srgbClr val="9660A8"/>
              </a:solidFill>
              <a:latin typeface="Trebuchet MS" panose="020B0603020202020204" pitchFamily="34" charset="0"/>
              <a:cs typeface="Century Schoolbook"/>
            </a:endParaRPr>
          </a:p>
          <a:p>
            <a:pPr marL="12700">
              <a:lnSpc>
                <a:spcPct val="100000"/>
              </a:lnSpc>
            </a:pPr>
            <a:r>
              <a:rPr lang="fr-FR" sz="3000" dirty="0" smtClean="0">
                <a:solidFill>
                  <a:srgbClr val="9660A8"/>
                </a:solidFill>
                <a:latin typeface="Trebuchet MS" panose="020B0603020202020204" pitchFamily="34" charset="0"/>
                <a:cs typeface="Century Schoolbook"/>
              </a:rPr>
              <a:t>Les Aidants</a:t>
            </a:r>
          </a:p>
          <a:p>
            <a:pPr marL="12700">
              <a:lnSpc>
                <a:spcPct val="100000"/>
              </a:lnSpc>
            </a:pPr>
            <a:endParaRPr lang="fr-FR" sz="3000" dirty="0">
              <a:solidFill>
                <a:srgbClr val="9660A8"/>
              </a:solidFill>
              <a:latin typeface="Trebuchet MS" panose="020B0603020202020204" pitchFamily="34" charset="0"/>
              <a:cs typeface="Century Schoolbook"/>
            </a:endParaRPr>
          </a:p>
          <a:p>
            <a:pPr marL="12700">
              <a:lnSpc>
                <a:spcPct val="100000"/>
              </a:lnSpc>
            </a:pPr>
            <a:r>
              <a:rPr lang="fr-FR" sz="3000" dirty="0" smtClean="0">
                <a:solidFill>
                  <a:srgbClr val="9660A8"/>
                </a:solidFill>
                <a:latin typeface="Trebuchet MS" panose="020B0603020202020204" pitchFamily="34" charset="0"/>
                <a:cs typeface="Century Schoolbook"/>
              </a:rPr>
              <a:t>Les Patients</a:t>
            </a:r>
          </a:p>
          <a:p>
            <a:pPr marL="12700">
              <a:lnSpc>
                <a:spcPct val="100000"/>
              </a:lnSpc>
            </a:pPr>
            <a:endParaRPr sz="3000" dirty="0">
              <a:latin typeface="Trebuchet MS" panose="020B0603020202020204" pitchFamily="34" charset="0"/>
              <a:cs typeface="Century Schoolbook"/>
            </a:endParaRPr>
          </a:p>
        </p:txBody>
      </p:sp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93700" y="345722"/>
            <a:ext cx="10210800" cy="47448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fr-FR" dirty="0" smtClean="0">
                <a:latin typeface="Trebuchet MS" panose="020B0603020202020204" pitchFamily="34" charset="0"/>
              </a:rPr>
              <a:t>Qui sollicite le D.A.C ?</a:t>
            </a:r>
            <a:endParaRPr dirty="0">
              <a:latin typeface="Trebuchet MS" panose="020B0603020202020204" pitchFamily="34" charset="0"/>
            </a:endParaRPr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8000" l="5747" r="8994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0145" y="2196081"/>
            <a:ext cx="2795107" cy="36143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556" b="90000" l="0" r="99556">
                        <a14:foregroundMark x1="11111" y1="16444" x2="15333" y2="32222"/>
                        <a14:foregroundMark x1="13333" y1="33556" x2="11111" y2="57778"/>
                        <a14:foregroundMark x1="13556" y1="59333" x2="14667" y2="81333"/>
                        <a14:foregroundMark x1="84444" y1="14222" x2="86222" y2="42667"/>
                        <a14:foregroundMark x1="88667" y1="50444" x2="88667" y2="50444"/>
                        <a14:foregroundMark x1="64222" y1="86000" x2="64222" y2="86000"/>
                        <a14:foregroundMark x1="28222" y1="85556" x2="28222" y2="85556"/>
                        <a14:foregroundMark x1="53556" y1="84222" x2="53556" y2="84222"/>
                        <a14:foregroundMark x1="49556" y1="46889" x2="49556" y2="46889"/>
                        <a14:foregroundMark x1="41556" y1="47333" x2="41556" y2="473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4850" y="1860137"/>
            <a:ext cx="4286250" cy="428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2889" b="97333" l="9693" r="89835">
                        <a14:foregroundMark x1="56501" y1="16667" x2="56501" y2="16667"/>
                        <a14:foregroundMark x1="60047" y1="2889" x2="60047" y2="2889"/>
                        <a14:foregroundMark x1="60757" y1="43556" x2="60757" y2="43556"/>
                        <a14:foregroundMark x1="32151" y1="46222" x2="32151" y2="46222"/>
                        <a14:foregroundMark x1="26478" y1="37111" x2="26478" y2="37111"/>
                        <a14:foregroundMark x1="56501" y1="73778" x2="56501" y2="73778"/>
                        <a14:foregroundMark x1="68322" y1="73778" x2="68322" y2="73778"/>
                        <a14:foregroundMark x1="50355" y1="21333" x2="50355" y2="21333"/>
                        <a14:foregroundMark x1="63593" y1="20667" x2="63593" y2="20667"/>
                        <a14:foregroundMark x1="76832" y1="93556" x2="76832" y2="93556"/>
                        <a14:foregroundMark x1="52955" y1="97333" x2="52955" y2="97333"/>
                        <a14:foregroundMark x1="56501" y1="6889" x2="56501" y2="6889"/>
                        <a14:foregroundMark x1="43972" y1="8889" x2="43972" y2="8889"/>
                        <a14:foregroundMark x1="67612" y1="7556" x2="67612" y2="7556"/>
                        <a14:foregroundMark x1="49645" y1="20667" x2="49645" y2="20667"/>
                        <a14:foregroundMark x1="48936" y1="14889" x2="48936" y2="14889"/>
                        <a14:foregroundMark x1="50118" y1="18667" x2="50118" y2="18667"/>
                        <a14:foregroundMark x1="61466" y1="34889" x2="61466" y2="34889"/>
                        <a14:foregroundMark x1="56028" y1="36000" x2="56028" y2="36000"/>
                        <a14:foregroundMark x1="42317" y1="45333" x2="42317" y2="45333"/>
                        <a14:foregroundMark x1="40189" y1="44889" x2="40189" y2="44889"/>
                        <a14:foregroundMark x1="74468" y1="46667" x2="74468" y2="46667"/>
                        <a14:foregroundMark x1="53191" y1="12444" x2="53191" y2="12444"/>
                        <a14:foregroundMark x1="52482" y1="6000" x2="52482" y2="6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5483" y="3596728"/>
            <a:ext cx="2014538" cy="214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5778" b="90000" l="9836" r="89754">
                        <a14:foregroundMark x1="70902" y1="88444" x2="70902" y2="88444"/>
                        <a14:foregroundMark x1="36885" y1="5778" x2="36885" y2="577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1625" y="2333005"/>
            <a:ext cx="1987617" cy="36656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30112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2343599" y="876355"/>
            <a:ext cx="6184900" cy="0"/>
          </a:xfrm>
          <a:custGeom>
            <a:avLst/>
            <a:gdLst/>
            <a:ahLst/>
            <a:cxnLst/>
            <a:rect l="l" t="t" r="r" b="b"/>
            <a:pathLst>
              <a:path w="6184900">
                <a:moveTo>
                  <a:pt x="0" y="0"/>
                </a:moveTo>
                <a:lnTo>
                  <a:pt x="6184798" y="0"/>
                </a:lnTo>
              </a:path>
            </a:pathLst>
          </a:custGeom>
          <a:ln w="12700">
            <a:solidFill>
              <a:srgbClr val="B5D55C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7" name="object 6">
            <a:extLst>
              <a:ext uri="{FF2B5EF4-FFF2-40B4-BE49-F238E27FC236}">
                <a16:creationId xmlns:a16="http://schemas.microsoft.com/office/drawing/2014/main" xmlns="" id="{15C81AD3-D738-44E4-B646-E4B8A15B16E4}"/>
              </a:ext>
            </a:extLst>
          </p:cNvPr>
          <p:cNvSpPr txBox="1"/>
          <p:nvPr/>
        </p:nvSpPr>
        <p:spPr>
          <a:xfrm>
            <a:off x="812648" y="2409825"/>
            <a:ext cx="9246801" cy="333681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fr-FR" sz="3200" b="1" dirty="0">
                <a:solidFill>
                  <a:srgbClr val="7030A0"/>
                </a:solidFill>
                <a:sym typeface="Wingdings 2"/>
              </a:rPr>
              <a:t></a:t>
            </a:r>
            <a:r>
              <a:rPr lang="fr-FR" sz="2800" b="1" dirty="0">
                <a:solidFill>
                  <a:srgbClr val="92D050"/>
                </a:solidFill>
                <a:sym typeface="Wingdings 2"/>
              </a:rPr>
              <a:t> </a:t>
            </a:r>
            <a:r>
              <a:rPr lang="fr-FR" sz="2800" b="1" dirty="0" smtClean="0">
                <a:solidFill>
                  <a:srgbClr val="92D050"/>
                </a:solidFill>
                <a:sym typeface="Wingdings 2"/>
              </a:rPr>
              <a:t>	</a:t>
            </a:r>
            <a:r>
              <a:rPr lang="fr-FR" sz="3000" dirty="0" smtClean="0">
                <a:solidFill>
                  <a:srgbClr val="9660A8"/>
                </a:solidFill>
                <a:latin typeface="Trebuchet MS" panose="020B0603020202020204" pitchFamily="34" charset="0"/>
                <a:cs typeface="Century Schoolbook"/>
              </a:rPr>
              <a:t>Information, conseil et orientation</a:t>
            </a:r>
          </a:p>
          <a:p>
            <a:pPr marL="12700">
              <a:lnSpc>
                <a:spcPct val="100000"/>
              </a:lnSpc>
            </a:pPr>
            <a:endParaRPr lang="fr-FR" sz="3000" dirty="0">
              <a:solidFill>
                <a:srgbClr val="9660A8"/>
              </a:solidFill>
              <a:latin typeface="Trebuchet MS" panose="020B0603020202020204" pitchFamily="34" charset="0"/>
              <a:cs typeface="Century Schoolbook"/>
            </a:endParaRPr>
          </a:p>
          <a:p>
            <a:pPr marL="12700">
              <a:lnSpc>
                <a:spcPct val="100000"/>
              </a:lnSpc>
            </a:pPr>
            <a:r>
              <a:rPr lang="fr-FR" sz="3200" b="1" dirty="0">
                <a:solidFill>
                  <a:srgbClr val="7030A0"/>
                </a:solidFill>
                <a:sym typeface="Wingdings 2"/>
              </a:rPr>
              <a:t></a:t>
            </a:r>
            <a:r>
              <a:rPr lang="fr-FR" sz="2800" b="1" dirty="0">
                <a:solidFill>
                  <a:srgbClr val="92D050"/>
                </a:solidFill>
                <a:sym typeface="Wingdings 2"/>
              </a:rPr>
              <a:t> </a:t>
            </a:r>
            <a:r>
              <a:rPr lang="fr-FR" sz="2800" b="1" dirty="0" smtClean="0">
                <a:solidFill>
                  <a:srgbClr val="92D050"/>
                </a:solidFill>
                <a:sym typeface="Wingdings 2"/>
              </a:rPr>
              <a:t>	</a:t>
            </a:r>
            <a:r>
              <a:rPr lang="fr-FR" sz="3000" dirty="0" smtClean="0">
                <a:solidFill>
                  <a:srgbClr val="9660A8"/>
                </a:solidFill>
                <a:latin typeface="Trebuchet MS" panose="020B0603020202020204" pitchFamily="34" charset="0"/>
                <a:cs typeface="Century Schoolbook"/>
              </a:rPr>
              <a:t>Appui à la coordination et accompagnement des 	parcours de santé</a:t>
            </a:r>
          </a:p>
          <a:p>
            <a:pPr marL="12700">
              <a:lnSpc>
                <a:spcPct val="100000"/>
              </a:lnSpc>
            </a:pPr>
            <a:endParaRPr lang="fr-FR" sz="3000" dirty="0">
              <a:solidFill>
                <a:srgbClr val="9660A8"/>
              </a:solidFill>
              <a:latin typeface="Trebuchet MS" panose="020B0603020202020204" pitchFamily="34" charset="0"/>
              <a:cs typeface="Century Schoolbook"/>
            </a:endParaRPr>
          </a:p>
          <a:p>
            <a:pPr marL="12700"/>
            <a:r>
              <a:rPr lang="fr-FR" sz="3200" b="1" dirty="0" smtClean="0">
                <a:solidFill>
                  <a:srgbClr val="7030A0"/>
                </a:solidFill>
                <a:sym typeface="Wingdings 2"/>
              </a:rPr>
              <a:t></a:t>
            </a:r>
            <a:r>
              <a:rPr lang="fr-FR" sz="3200" b="1" dirty="0" smtClean="0">
                <a:sym typeface="Wingdings 2"/>
              </a:rPr>
              <a:t>	</a:t>
            </a:r>
            <a:r>
              <a:rPr lang="fr-FR" sz="3000" dirty="0" smtClean="0">
                <a:solidFill>
                  <a:srgbClr val="9660A8"/>
                </a:solidFill>
                <a:latin typeface="Trebuchet MS" panose="020B0603020202020204" pitchFamily="34" charset="0"/>
                <a:cs typeface="Century Schoolbook"/>
              </a:rPr>
              <a:t>Participation à l’animation territoriale</a:t>
            </a:r>
          </a:p>
          <a:p>
            <a:pPr marL="12700">
              <a:lnSpc>
                <a:spcPct val="100000"/>
              </a:lnSpc>
            </a:pPr>
            <a:endParaRPr sz="3000" dirty="0">
              <a:latin typeface="Trebuchet MS" panose="020B0603020202020204" pitchFamily="34" charset="0"/>
              <a:cs typeface="Century Schoolbook"/>
            </a:endParaRPr>
          </a:p>
        </p:txBody>
      </p:sp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93700" y="345722"/>
            <a:ext cx="10210800" cy="47448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fr-FR" dirty="0" smtClean="0">
                <a:latin typeface="Trebuchet MS" panose="020B0603020202020204" pitchFamily="34" charset="0"/>
              </a:rPr>
              <a:t>Pourquoi solliciter le D.A.C?</a:t>
            </a:r>
            <a:endParaRPr dirty="0"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9124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2343599" y="876355"/>
            <a:ext cx="6184900" cy="0"/>
          </a:xfrm>
          <a:custGeom>
            <a:avLst/>
            <a:gdLst/>
            <a:ahLst/>
            <a:cxnLst/>
            <a:rect l="l" t="t" r="r" b="b"/>
            <a:pathLst>
              <a:path w="6184900">
                <a:moveTo>
                  <a:pt x="0" y="0"/>
                </a:moveTo>
                <a:lnTo>
                  <a:pt x="6184798" y="0"/>
                </a:lnTo>
              </a:path>
            </a:pathLst>
          </a:custGeom>
          <a:ln w="12700">
            <a:solidFill>
              <a:srgbClr val="B5D55C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7" name="object 6">
            <a:extLst>
              <a:ext uri="{FF2B5EF4-FFF2-40B4-BE49-F238E27FC236}">
                <a16:creationId xmlns:a16="http://schemas.microsoft.com/office/drawing/2014/main" xmlns="" id="{15C81AD3-D738-44E4-B646-E4B8A15B16E4}"/>
              </a:ext>
            </a:extLst>
          </p:cNvPr>
          <p:cNvSpPr txBox="1"/>
          <p:nvPr/>
        </p:nvSpPr>
        <p:spPr>
          <a:xfrm>
            <a:off x="812648" y="1114425"/>
            <a:ext cx="9246801" cy="370614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fr-FR" sz="3000" dirty="0" smtClean="0">
                <a:solidFill>
                  <a:srgbClr val="9660A8"/>
                </a:solidFill>
                <a:latin typeface="Trebuchet MS" panose="020B0603020202020204" pitchFamily="34" charset="0"/>
                <a:cs typeface="Century Schoolbook"/>
              </a:rPr>
              <a:t>Des équipes pluridisciplinaires territorialisées</a:t>
            </a:r>
          </a:p>
          <a:p>
            <a:pPr marL="12700">
              <a:lnSpc>
                <a:spcPct val="100000"/>
              </a:lnSpc>
            </a:pPr>
            <a:r>
              <a:rPr lang="fr-FR" sz="3000" i="1" dirty="0" smtClean="0">
                <a:solidFill>
                  <a:srgbClr val="9660A8"/>
                </a:solidFill>
                <a:latin typeface="Trebuchet MS" panose="020B0603020202020204" pitchFamily="34" charset="0"/>
                <a:cs typeface="Century Schoolbook"/>
              </a:rPr>
              <a:t>12 Référentes de parcours de santé complexe</a:t>
            </a:r>
          </a:p>
          <a:p>
            <a:pPr marL="12700">
              <a:lnSpc>
                <a:spcPct val="100000"/>
              </a:lnSpc>
            </a:pPr>
            <a:r>
              <a:rPr lang="fr-FR" sz="3000" i="1" dirty="0" smtClean="0">
                <a:solidFill>
                  <a:srgbClr val="9660A8"/>
                </a:solidFill>
                <a:latin typeface="Trebuchet MS" panose="020B0603020202020204" pitchFamily="34" charset="0"/>
                <a:cs typeface="Century Schoolbook"/>
              </a:rPr>
              <a:t>2 assistantes de coordination</a:t>
            </a:r>
          </a:p>
          <a:p>
            <a:pPr marL="12700">
              <a:lnSpc>
                <a:spcPct val="100000"/>
              </a:lnSpc>
            </a:pPr>
            <a:endParaRPr lang="fr-FR" sz="3000" dirty="0" smtClean="0">
              <a:solidFill>
                <a:srgbClr val="9660A8"/>
              </a:solidFill>
              <a:latin typeface="Trebuchet MS" panose="020B0603020202020204" pitchFamily="34" charset="0"/>
              <a:cs typeface="Century Schoolbook"/>
            </a:endParaRPr>
          </a:p>
          <a:p>
            <a:pPr marL="12700">
              <a:lnSpc>
                <a:spcPct val="100000"/>
              </a:lnSpc>
            </a:pPr>
            <a:r>
              <a:rPr lang="fr-FR" sz="3000" dirty="0" smtClean="0">
                <a:solidFill>
                  <a:srgbClr val="9660A8"/>
                </a:solidFill>
                <a:latin typeface="Trebuchet MS" panose="020B0603020202020204" pitchFamily="34" charset="0"/>
                <a:cs typeface="Century Schoolbook"/>
              </a:rPr>
              <a:t>Des professionnels ressources</a:t>
            </a:r>
          </a:p>
          <a:p>
            <a:pPr marL="12700">
              <a:lnSpc>
                <a:spcPct val="100000"/>
              </a:lnSpc>
            </a:pPr>
            <a:r>
              <a:rPr lang="fr-FR" sz="3000" i="1" dirty="0" smtClean="0">
                <a:solidFill>
                  <a:srgbClr val="9660A8"/>
                </a:solidFill>
                <a:latin typeface="Trebuchet MS" panose="020B0603020202020204" pitchFamily="34" charset="0"/>
                <a:cs typeface="Century Schoolbook"/>
              </a:rPr>
              <a:t>Médecin, Psychologue, Diététicienne, EAPA</a:t>
            </a:r>
          </a:p>
          <a:p>
            <a:pPr marL="12700">
              <a:lnSpc>
                <a:spcPct val="100000"/>
              </a:lnSpc>
            </a:pPr>
            <a:endParaRPr lang="fr-FR" sz="3000" dirty="0">
              <a:solidFill>
                <a:srgbClr val="9660A8"/>
              </a:solidFill>
              <a:latin typeface="Trebuchet MS" panose="020B0603020202020204" pitchFamily="34" charset="0"/>
              <a:cs typeface="Century Schoolbook"/>
            </a:endParaRPr>
          </a:p>
          <a:p>
            <a:pPr marL="12700">
              <a:lnSpc>
                <a:spcPct val="100000"/>
              </a:lnSpc>
            </a:pPr>
            <a:r>
              <a:rPr lang="fr-FR" sz="3000" dirty="0" smtClean="0">
                <a:solidFill>
                  <a:srgbClr val="9660A8"/>
                </a:solidFill>
                <a:latin typeface="Trebuchet MS" panose="020B0603020202020204" pitchFamily="34" charset="0"/>
                <a:cs typeface="Century Schoolbook"/>
              </a:rPr>
              <a:t>Une vocation départementale</a:t>
            </a:r>
            <a:endParaRPr sz="3000" dirty="0">
              <a:latin typeface="Trebuchet MS" panose="020B0603020202020204" pitchFamily="34" charset="0"/>
              <a:cs typeface="Century Schoolbook"/>
            </a:endParaRPr>
          </a:p>
        </p:txBody>
      </p:sp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93700" y="345722"/>
            <a:ext cx="10210800" cy="47448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fr-FR" dirty="0" smtClean="0">
                <a:latin typeface="Trebuchet MS" panose="020B0603020202020204" pitchFamily="34" charset="0"/>
              </a:rPr>
              <a:t>La réponse aux sollicitations</a:t>
            </a:r>
            <a:endParaRPr dirty="0">
              <a:latin typeface="Trebuchet MS" panose="020B0603020202020204" pitchFamily="34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593" b="96852" l="17344" r="8520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1093" y="3669506"/>
            <a:ext cx="6921500" cy="38933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ZoneTexte 6"/>
          <p:cNvSpPr txBox="1"/>
          <p:nvPr/>
        </p:nvSpPr>
        <p:spPr>
          <a:xfrm>
            <a:off x="806298" y="4885194"/>
            <a:ext cx="46234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>
                <a:solidFill>
                  <a:srgbClr val="9660A8"/>
                </a:solidFill>
                <a:latin typeface="Trebuchet MS" panose="020B0603020202020204" pitchFamily="34" charset="0"/>
                <a:cs typeface="Century Schoolbook"/>
              </a:rPr>
              <a:t>Les RPSC de votre territoire :</a:t>
            </a:r>
          </a:p>
          <a:p>
            <a:r>
              <a:rPr lang="fr-FR" sz="2400" dirty="0" smtClean="0">
                <a:solidFill>
                  <a:srgbClr val="9660A8"/>
                </a:solidFill>
                <a:latin typeface="Trebuchet MS" panose="020B0603020202020204" pitchFamily="34" charset="0"/>
                <a:cs typeface="Century Schoolbook"/>
              </a:rPr>
              <a:t>Sabine CHAUMONT</a:t>
            </a:r>
            <a:endParaRPr lang="fr-FR" sz="2400" dirty="0" smtClean="0">
              <a:solidFill>
                <a:srgbClr val="9660A8"/>
              </a:solidFill>
              <a:latin typeface="Trebuchet MS" panose="020B0603020202020204" pitchFamily="34" charset="0"/>
              <a:cs typeface="Century Schoolbook"/>
            </a:endParaRPr>
          </a:p>
          <a:p>
            <a:r>
              <a:rPr lang="fr-FR" sz="2400" dirty="0" smtClean="0">
                <a:solidFill>
                  <a:srgbClr val="9660A8"/>
                </a:solidFill>
                <a:latin typeface="Trebuchet MS" panose="020B0603020202020204" pitchFamily="34" charset="0"/>
                <a:cs typeface="Century Schoolbook"/>
              </a:rPr>
              <a:t>Anne-Laure MERCIER</a:t>
            </a:r>
            <a:endParaRPr lang="fr-FR" sz="2400" dirty="0" smtClean="0">
              <a:solidFill>
                <a:srgbClr val="9660A8"/>
              </a:solidFill>
              <a:latin typeface="Trebuchet MS" panose="020B0603020202020204" pitchFamily="34" charset="0"/>
              <a:cs typeface="Century Schoolbook"/>
            </a:endParaRPr>
          </a:p>
          <a:p>
            <a:r>
              <a:rPr lang="fr-FR" sz="2400" dirty="0" smtClean="0">
                <a:solidFill>
                  <a:srgbClr val="9660A8"/>
                </a:solidFill>
                <a:latin typeface="Trebuchet MS" panose="020B0603020202020204" pitchFamily="34" charset="0"/>
                <a:cs typeface="Century Schoolbook"/>
              </a:rPr>
              <a:t>Cécilia SIBUET-BIZET</a:t>
            </a:r>
            <a:endParaRPr lang="fr-FR" sz="2400" dirty="0">
              <a:solidFill>
                <a:srgbClr val="9660A8"/>
              </a:solidFill>
              <a:latin typeface="Trebuchet MS" panose="020B0603020202020204" pitchFamily="34" charset="0"/>
              <a:cs typeface="Century Schoolbook"/>
            </a:endParaRPr>
          </a:p>
          <a:p>
            <a:endParaRPr lang="fr-FR" sz="2400" dirty="0">
              <a:solidFill>
                <a:srgbClr val="9660A8"/>
              </a:solidFill>
              <a:latin typeface="Trebuchet MS" panose="020B0603020202020204" pitchFamily="34" charset="0"/>
              <a:cs typeface="Century Schoolbook"/>
            </a:endParaRPr>
          </a:p>
          <a:p>
            <a:r>
              <a:rPr lang="fr-FR" sz="2400" dirty="0">
                <a:solidFill>
                  <a:srgbClr val="9660A8"/>
                </a:solidFill>
                <a:latin typeface="Trebuchet MS" panose="020B0603020202020204" pitchFamily="34" charset="0"/>
                <a:cs typeface="Century Schoolbook"/>
              </a:rPr>
              <a:t>L’Assistante de Coordination</a:t>
            </a:r>
          </a:p>
          <a:p>
            <a:r>
              <a:rPr lang="fr-FR" sz="2400" dirty="0" smtClean="0">
                <a:solidFill>
                  <a:srgbClr val="9660A8"/>
                </a:solidFill>
                <a:latin typeface="Trebuchet MS" panose="020B0603020202020204" pitchFamily="34" charset="0"/>
                <a:cs typeface="Century Schoolbook"/>
              </a:rPr>
              <a:t>Malvina CANTON</a:t>
            </a:r>
            <a:endParaRPr lang="fr-FR" sz="2400" dirty="0">
              <a:solidFill>
                <a:srgbClr val="9660A8"/>
              </a:solidFill>
              <a:latin typeface="Trebuchet MS" panose="020B0603020202020204" pitchFamily="34" charset="0"/>
              <a:cs typeface="Century Schoolbook"/>
            </a:endParaRPr>
          </a:p>
        </p:txBody>
      </p:sp>
    </p:spTree>
    <p:extLst>
      <p:ext uri="{BB962C8B-B14F-4D97-AF65-F5344CB8AC3E}">
        <p14:creationId xmlns:p14="http://schemas.microsoft.com/office/powerpoint/2010/main" val="940923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2343599" y="876355"/>
            <a:ext cx="6184900" cy="0"/>
          </a:xfrm>
          <a:custGeom>
            <a:avLst/>
            <a:gdLst/>
            <a:ahLst/>
            <a:cxnLst/>
            <a:rect l="l" t="t" r="r" b="b"/>
            <a:pathLst>
              <a:path w="6184900">
                <a:moveTo>
                  <a:pt x="0" y="0"/>
                </a:moveTo>
                <a:lnTo>
                  <a:pt x="6184798" y="0"/>
                </a:lnTo>
              </a:path>
            </a:pathLst>
          </a:custGeom>
          <a:ln w="12700">
            <a:solidFill>
              <a:srgbClr val="B5D55C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7" name="object 6">
            <a:extLst>
              <a:ext uri="{FF2B5EF4-FFF2-40B4-BE49-F238E27FC236}">
                <a16:creationId xmlns:a16="http://schemas.microsoft.com/office/drawing/2014/main" xmlns="" id="{15C81AD3-D738-44E4-B646-E4B8A15B16E4}"/>
              </a:ext>
            </a:extLst>
          </p:cNvPr>
          <p:cNvSpPr txBox="1"/>
          <p:nvPr/>
        </p:nvSpPr>
        <p:spPr>
          <a:xfrm>
            <a:off x="824299" y="1724025"/>
            <a:ext cx="7494201" cy="324447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69900" indent="-4572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fr-FR" sz="3000" dirty="0" smtClean="0">
                <a:solidFill>
                  <a:srgbClr val="9660A8"/>
                </a:solidFill>
                <a:latin typeface="Trebuchet MS" panose="020B0603020202020204" pitchFamily="34" charset="0"/>
                <a:cs typeface="Century Schoolbook"/>
              </a:rPr>
              <a:t>La demande</a:t>
            </a:r>
          </a:p>
          <a:p>
            <a:pPr marL="469900" indent="-457200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fr-FR" sz="3000" dirty="0">
              <a:solidFill>
                <a:srgbClr val="9660A8"/>
              </a:solidFill>
              <a:latin typeface="Trebuchet MS" panose="020B0603020202020204" pitchFamily="34" charset="0"/>
              <a:cs typeface="Century Schoolbook"/>
            </a:endParaRPr>
          </a:p>
          <a:p>
            <a:pPr marL="469900" indent="-4572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fr-FR" sz="3000" dirty="0" smtClean="0">
                <a:solidFill>
                  <a:srgbClr val="9660A8"/>
                </a:solidFill>
                <a:latin typeface="Trebuchet MS" panose="020B0603020202020204" pitchFamily="34" charset="0"/>
                <a:cs typeface="Century Schoolbook"/>
              </a:rPr>
              <a:t>L’analyse de la demande</a:t>
            </a:r>
          </a:p>
          <a:p>
            <a:pPr marL="469900" indent="-457200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fr-FR" sz="3000" dirty="0">
              <a:solidFill>
                <a:srgbClr val="9660A8"/>
              </a:solidFill>
              <a:latin typeface="Trebuchet MS" panose="020B0603020202020204" pitchFamily="34" charset="0"/>
              <a:cs typeface="Century Schoolbook"/>
            </a:endParaRPr>
          </a:p>
          <a:p>
            <a:pPr marL="469900" indent="-4572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fr-FR" sz="3000" dirty="0" smtClean="0">
                <a:solidFill>
                  <a:srgbClr val="9660A8"/>
                </a:solidFill>
                <a:latin typeface="Trebuchet MS" panose="020B0603020202020204" pitchFamily="34" charset="0"/>
                <a:cs typeface="Century Schoolbook"/>
              </a:rPr>
              <a:t>La désignation d’un(e) Référent(e)</a:t>
            </a:r>
          </a:p>
          <a:p>
            <a:pPr marL="469900" indent="-457200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fr-FR" sz="3000" dirty="0">
              <a:solidFill>
                <a:srgbClr val="9660A8"/>
              </a:solidFill>
              <a:latin typeface="Trebuchet MS" panose="020B0603020202020204" pitchFamily="34" charset="0"/>
              <a:cs typeface="Century Schoolbook"/>
            </a:endParaRPr>
          </a:p>
          <a:p>
            <a:pPr marL="469900" indent="-4572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fr-FR" sz="3000" dirty="0" smtClean="0">
                <a:solidFill>
                  <a:srgbClr val="9660A8"/>
                </a:solidFill>
                <a:latin typeface="Trebuchet MS" panose="020B0603020202020204" pitchFamily="34" charset="0"/>
                <a:cs typeface="Century Schoolbook"/>
              </a:rPr>
              <a:t>Le suivi de la situation</a:t>
            </a:r>
            <a:endParaRPr sz="3000" dirty="0">
              <a:latin typeface="Trebuchet MS" panose="020B0603020202020204" pitchFamily="34" charset="0"/>
              <a:cs typeface="Century Schoolbook"/>
            </a:endParaRPr>
          </a:p>
        </p:txBody>
      </p:sp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93700" y="345722"/>
            <a:ext cx="10210800" cy="47448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fr-FR" dirty="0" smtClean="0">
                <a:latin typeface="Trebuchet MS" panose="020B0603020202020204" pitchFamily="34" charset="0"/>
              </a:rPr>
              <a:t>Nos modalités d’intervention</a:t>
            </a:r>
            <a:endParaRPr dirty="0"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1822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2343599" y="876355"/>
            <a:ext cx="6184900" cy="0"/>
          </a:xfrm>
          <a:custGeom>
            <a:avLst/>
            <a:gdLst/>
            <a:ahLst/>
            <a:cxnLst/>
            <a:rect l="l" t="t" r="r" b="b"/>
            <a:pathLst>
              <a:path w="6184900">
                <a:moveTo>
                  <a:pt x="0" y="0"/>
                </a:moveTo>
                <a:lnTo>
                  <a:pt x="6184798" y="0"/>
                </a:lnTo>
              </a:path>
            </a:pathLst>
          </a:custGeom>
          <a:ln w="12700">
            <a:solidFill>
              <a:srgbClr val="B5D55C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7" name="object 6">
            <a:extLst>
              <a:ext uri="{FF2B5EF4-FFF2-40B4-BE49-F238E27FC236}">
                <a16:creationId xmlns:a16="http://schemas.microsoft.com/office/drawing/2014/main" xmlns="" id="{15C81AD3-D738-44E4-B646-E4B8A15B16E4}"/>
              </a:ext>
            </a:extLst>
          </p:cNvPr>
          <p:cNvSpPr txBox="1"/>
          <p:nvPr/>
        </p:nvSpPr>
        <p:spPr>
          <a:xfrm>
            <a:off x="824299" y="1724025"/>
            <a:ext cx="9246801" cy="509113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69900" indent="-4572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fr-FR" sz="3000" dirty="0" smtClean="0">
                <a:solidFill>
                  <a:srgbClr val="9660A8"/>
                </a:solidFill>
                <a:latin typeface="Trebuchet MS" panose="020B0603020202020204" pitchFamily="34" charset="0"/>
                <a:cs typeface="Century Schoolbook"/>
              </a:rPr>
              <a:t>Visite à domicile</a:t>
            </a:r>
          </a:p>
          <a:p>
            <a:pPr marL="469900" indent="-457200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fr-FR" sz="3000" dirty="0">
              <a:solidFill>
                <a:srgbClr val="9660A8"/>
              </a:solidFill>
              <a:latin typeface="Trebuchet MS" panose="020B0603020202020204" pitchFamily="34" charset="0"/>
              <a:cs typeface="Century Schoolbook"/>
            </a:endParaRPr>
          </a:p>
          <a:p>
            <a:pPr marL="469900" indent="-4572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fr-FR" sz="3000" dirty="0" smtClean="0">
                <a:solidFill>
                  <a:srgbClr val="9660A8"/>
                </a:solidFill>
                <a:latin typeface="Trebuchet MS" panose="020B0603020202020204" pitchFamily="34" charset="0"/>
                <a:cs typeface="Century Schoolbook"/>
              </a:rPr>
              <a:t>Réunion de concertation pluridisciplinaire</a:t>
            </a:r>
          </a:p>
          <a:p>
            <a:pPr marL="469900" indent="-457200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fr-FR" sz="3000" dirty="0">
              <a:solidFill>
                <a:srgbClr val="9660A8"/>
              </a:solidFill>
              <a:latin typeface="Trebuchet MS" panose="020B0603020202020204" pitchFamily="34" charset="0"/>
              <a:cs typeface="Century Schoolbook"/>
            </a:endParaRPr>
          </a:p>
          <a:p>
            <a:pPr marL="469900" indent="-4572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fr-FR" sz="3000" dirty="0" smtClean="0">
                <a:solidFill>
                  <a:srgbClr val="9660A8"/>
                </a:solidFill>
                <a:latin typeface="Trebuchet MS" panose="020B0603020202020204" pitchFamily="34" charset="0"/>
                <a:cs typeface="Century Schoolbook"/>
              </a:rPr>
              <a:t>Temps de coordination</a:t>
            </a:r>
          </a:p>
          <a:p>
            <a:pPr marL="469900" indent="-457200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fr-FR" sz="3000" dirty="0">
              <a:solidFill>
                <a:srgbClr val="9660A8"/>
              </a:solidFill>
              <a:latin typeface="Trebuchet MS" panose="020B0603020202020204" pitchFamily="34" charset="0"/>
              <a:cs typeface="Century Schoolbook"/>
            </a:endParaRPr>
          </a:p>
          <a:p>
            <a:pPr marL="469900" indent="-4572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fr-FR" sz="3000" dirty="0" smtClean="0">
                <a:solidFill>
                  <a:srgbClr val="9660A8"/>
                </a:solidFill>
                <a:latin typeface="Trebuchet MS" panose="020B0603020202020204" pitchFamily="34" charset="0"/>
                <a:cs typeface="Century Schoolbook"/>
              </a:rPr>
              <a:t>Plan Personnalisé de Coordination en Santé</a:t>
            </a:r>
          </a:p>
          <a:p>
            <a:pPr marL="469900" indent="-457200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fr-FR" sz="3000" dirty="0">
              <a:solidFill>
                <a:srgbClr val="9660A8"/>
              </a:solidFill>
              <a:latin typeface="Trebuchet MS" panose="020B0603020202020204" pitchFamily="34" charset="0"/>
              <a:cs typeface="Century Schoolbook"/>
            </a:endParaRPr>
          </a:p>
          <a:p>
            <a:pPr marL="469900" indent="-4572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fr-FR" sz="3000" dirty="0" smtClean="0">
                <a:solidFill>
                  <a:srgbClr val="9660A8"/>
                </a:solidFill>
                <a:latin typeface="Trebuchet MS" panose="020B0603020202020204" pitchFamily="34" charset="0"/>
                <a:cs typeface="Century Schoolbook"/>
              </a:rPr>
              <a:t>Accompagnement</a:t>
            </a:r>
          </a:p>
          <a:p>
            <a:pPr marL="469900" indent="-457200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fr-FR" sz="3000" dirty="0">
              <a:solidFill>
                <a:srgbClr val="9660A8"/>
              </a:solidFill>
              <a:latin typeface="Trebuchet MS" panose="020B0603020202020204" pitchFamily="34" charset="0"/>
              <a:cs typeface="Century Schoolbook"/>
            </a:endParaRPr>
          </a:p>
          <a:p>
            <a:pPr marL="469900" indent="-4572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fr-FR" sz="3000" dirty="0" smtClean="0">
                <a:solidFill>
                  <a:srgbClr val="9660A8"/>
                </a:solidFill>
                <a:latin typeface="Trebuchet MS" panose="020B0603020202020204" pitchFamily="34" charset="0"/>
                <a:cs typeface="Century Schoolbook"/>
              </a:rPr>
              <a:t>Tableau des intervenants</a:t>
            </a:r>
            <a:endParaRPr sz="3000" dirty="0">
              <a:latin typeface="Trebuchet MS" panose="020B0603020202020204" pitchFamily="34" charset="0"/>
              <a:cs typeface="Century Schoolbook"/>
            </a:endParaRPr>
          </a:p>
        </p:txBody>
      </p:sp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93700" y="345722"/>
            <a:ext cx="10210800" cy="47448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fr-FR" dirty="0" smtClean="0">
                <a:latin typeface="Trebuchet MS" panose="020B0603020202020204" pitchFamily="34" charset="0"/>
              </a:rPr>
              <a:t>Nos outils</a:t>
            </a:r>
            <a:endParaRPr dirty="0"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7652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2343599" y="876355"/>
            <a:ext cx="6184900" cy="0"/>
          </a:xfrm>
          <a:custGeom>
            <a:avLst/>
            <a:gdLst/>
            <a:ahLst/>
            <a:cxnLst/>
            <a:rect l="l" t="t" r="r" b="b"/>
            <a:pathLst>
              <a:path w="6184900">
                <a:moveTo>
                  <a:pt x="0" y="0"/>
                </a:moveTo>
                <a:lnTo>
                  <a:pt x="6184798" y="0"/>
                </a:lnTo>
              </a:path>
            </a:pathLst>
          </a:custGeom>
          <a:ln w="12700">
            <a:solidFill>
              <a:srgbClr val="B5D55C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7" name="object 6">
            <a:extLst>
              <a:ext uri="{FF2B5EF4-FFF2-40B4-BE49-F238E27FC236}">
                <a16:creationId xmlns:a16="http://schemas.microsoft.com/office/drawing/2014/main" xmlns="" id="{15C81AD3-D738-44E4-B646-E4B8A15B16E4}"/>
              </a:ext>
            </a:extLst>
          </p:cNvPr>
          <p:cNvSpPr txBox="1"/>
          <p:nvPr/>
        </p:nvSpPr>
        <p:spPr>
          <a:xfrm>
            <a:off x="824299" y="2028825"/>
            <a:ext cx="9094401" cy="416780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69900" indent="-4572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fr-FR" sz="3000" dirty="0" smtClean="0">
                <a:solidFill>
                  <a:srgbClr val="9660A8"/>
                </a:solidFill>
                <a:latin typeface="Trebuchet MS" panose="020B0603020202020204" pitchFamily="34" charset="0"/>
                <a:cs typeface="Century Schoolbook"/>
              </a:rPr>
              <a:t>Non adhésion de la personne</a:t>
            </a:r>
          </a:p>
          <a:p>
            <a:pPr marL="469900" indent="-457200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fr-FR" sz="3000" dirty="0">
              <a:solidFill>
                <a:srgbClr val="9660A8"/>
              </a:solidFill>
              <a:latin typeface="Trebuchet MS" panose="020B0603020202020204" pitchFamily="34" charset="0"/>
              <a:cs typeface="Century Schoolbook"/>
            </a:endParaRPr>
          </a:p>
          <a:p>
            <a:pPr marL="469900" indent="-4572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fr-FR" sz="3000" dirty="0" smtClean="0">
                <a:solidFill>
                  <a:srgbClr val="9660A8"/>
                </a:solidFill>
                <a:latin typeface="Trebuchet MS" panose="020B0603020202020204" pitchFamily="34" charset="0"/>
                <a:cs typeface="Century Schoolbook"/>
              </a:rPr>
              <a:t>Le logement</a:t>
            </a:r>
          </a:p>
          <a:p>
            <a:pPr marL="469900" indent="-457200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fr-FR" sz="3000" dirty="0">
              <a:solidFill>
                <a:srgbClr val="9660A8"/>
              </a:solidFill>
              <a:latin typeface="Trebuchet MS" panose="020B0603020202020204" pitchFamily="34" charset="0"/>
              <a:cs typeface="Century Schoolbook"/>
            </a:endParaRPr>
          </a:p>
          <a:p>
            <a:pPr marL="469900" indent="-4572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fr-FR" sz="3000" dirty="0" smtClean="0">
                <a:solidFill>
                  <a:srgbClr val="9660A8"/>
                </a:solidFill>
                <a:latin typeface="Trebuchet MS" panose="020B0603020202020204" pitchFamily="34" charset="0"/>
                <a:cs typeface="Century Schoolbook"/>
              </a:rPr>
              <a:t>La dimension santé</a:t>
            </a:r>
          </a:p>
          <a:p>
            <a:pPr marL="469900" indent="-457200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fr-FR" sz="3000" dirty="0">
              <a:solidFill>
                <a:srgbClr val="9660A8"/>
              </a:solidFill>
              <a:latin typeface="Trebuchet MS" panose="020B0603020202020204" pitchFamily="34" charset="0"/>
              <a:cs typeface="Century Schoolbook"/>
            </a:endParaRPr>
          </a:p>
          <a:p>
            <a:pPr marL="469900" indent="-4572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fr-FR" sz="3000" dirty="0" smtClean="0">
                <a:solidFill>
                  <a:srgbClr val="9660A8"/>
                </a:solidFill>
                <a:latin typeface="Trebuchet MS" panose="020B0603020202020204" pitchFamily="34" charset="0"/>
                <a:cs typeface="Century Schoolbook"/>
              </a:rPr>
              <a:t>Le soin</a:t>
            </a:r>
          </a:p>
          <a:p>
            <a:pPr marL="469900" indent="-457200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fr-FR" sz="3000" dirty="0">
              <a:solidFill>
                <a:srgbClr val="9660A8"/>
              </a:solidFill>
              <a:latin typeface="Trebuchet MS" panose="020B0603020202020204" pitchFamily="34" charset="0"/>
              <a:cs typeface="Century Schoolbook"/>
            </a:endParaRPr>
          </a:p>
          <a:p>
            <a:pPr marL="469900" indent="-4572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fr-FR" sz="3000" dirty="0" smtClean="0">
                <a:solidFill>
                  <a:srgbClr val="9660A8"/>
                </a:solidFill>
                <a:latin typeface="Trebuchet MS" panose="020B0603020202020204" pitchFamily="34" charset="0"/>
                <a:cs typeface="Century Schoolbook"/>
              </a:rPr>
              <a:t>L’urgence</a:t>
            </a:r>
            <a:endParaRPr sz="3000" dirty="0">
              <a:solidFill>
                <a:srgbClr val="7030A0"/>
              </a:solidFill>
              <a:latin typeface="Trebuchet MS" panose="020B0603020202020204" pitchFamily="34" charset="0"/>
              <a:cs typeface="Century Schoolbook"/>
            </a:endParaRPr>
          </a:p>
        </p:txBody>
      </p:sp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93700" y="345722"/>
            <a:ext cx="10210800" cy="47448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fr-FR" dirty="0" smtClean="0">
                <a:latin typeface="Trebuchet MS" panose="020B0603020202020204" pitchFamily="34" charset="0"/>
              </a:rPr>
              <a:t>Nos limites</a:t>
            </a:r>
            <a:endParaRPr dirty="0"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8016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1438</TotalTime>
  <Words>825</Words>
  <Application>Microsoft Office PowerPoint</Application>
  <PresentationFormat>Personnalisé</PresentationFormat>
  <Paragraphs>168</Paragraphs>
  <Slides>16</Slides>
  <Notes>16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16</vt:i4>
      </vt:variant>
    </vt:vector>
  </HeadingPairs>
  <TitlesOfParts>
    <vt:vector size="17" baseType="lpstr">
      <vt:lpstr>Office Theme</vt:lpstr>
      <vt:lpstr>DISPOSITIF D’APPUI A LA COORDINATION</vt:lpstr>
      <vt:lpstr>Les services et dispositifs de la MRSS</vt:lpstr>
      <vt:lpstr>Le Dispositif d’Appui à la Coordination de Savoie</vt:lpstr>
      <vt:lpstr>Qui sollicite le D.A.C ?</vt:lpstr>
      <vt:lpstr>Pourquoi solliciter le D.A.C?</vt:lpstr>
      <vt:lpstr>La réponse aux sollicitations</vt:lpstr>
      <vt:lpstr>Nos modalités d’intervention</vt:lpstr>
      <vt:lpstr>Nos outils</vt:lpstr>
      <vt:lpstr>Nos limites</vt:lpstr>
      <vt:lpstr>Les sollicitations - Exemples</vt:lpstr>
      <vt:lpstr>Les sollicitations - Exemples</vt:lpstr>
      <vt:lpstr>Les sollicitations - Exemples</vt:lpstr>
      <vt:lpstr>Les sollicitations - Exemples</vt:lpstr>
      <vt:lpstr>Les sollicitations - Exemples</vt:lpstr>
      <vt:lpstr>Pour finir …</vt:lpstr>
      <vt:lpstr>Présentation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Aurélie CHARMET</dc:title>
  <dc:creator>MRSS</dc:creator>
  <cp:lastModifiedBy>CHARMET Aurelie</cp:lastModifiedBy>
  <cp:revision>65</cp:revision>
  <cp:lastPrinted>2022-09-28T14:26:44Z</cp:lastPrinted>
  <dcterms:created xsi:type="dcterms:W3CDTF">2021-08-24T11:09:30Z</dcterms:created>
  <dcterms:modified xsi:type="dcterms:W3CDTF">2022-10-05T13:56:55Z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2021-06-21T00:00:00Z</vt:filetime>
  </property>
  <property fmtid="{D5CDD505-2E9C-101B-9397-08002B2CF9AE}" pid="3" name="Creator">
    <vt:lpwstr>Adobe InDesign 16.2 (Macintosh)</vt:lpwstr>
  </property>
  <property fmtid="{D5CDD505-2E9C-101B-9397-08002B2CF9AE}" pid="4" name="LastSaved">
    <vt:filetime>2021-08-24T00:00:00Z</vt:filetime>
  </property>
</Properties>
</file>